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69" r:id="rId5"/>
    <p:sldId id="334" r:id="rId6"/>
    <p:sldId id="362" r:id="rId7"/>
    <p:sldId id="368" r:id="rId8"/>
    <p:sldId id="998" r:id="rId9"/>
    <p:sldId id="2188" r:id="rId10"/>
    <p:sldId id="2189" r:id="rId11"/>
    <p:sldId id="369" r:id="rId12"/>
    <p:sldId id="267" r:id="rId13"/>
  </p:sldIdLst>
  <p:sldSz cx="9144000" cy="6858000" type="screen4x3"/>
  <p:notesSz cx="9926638" cy="67976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1">
          <p15:clr>
            <a:srgbClr val="A4A3A4"/>
          </p15:clr>
        </p15:guide>
        <p15:guide id="2" orient="horz" pos="3843">
          <p15:clr>
            <a:srgbClr val="A4A3A4"/>
          </p15:clr>
        </p15:guide>
        <p15:guide id="3" orient="horz" pos="3562">
          <p15:clr>
            <a:srgbClr val="A4A3A4"/>
          </p15:clr>
        </p15:guide>
        <p15:guide id="4" pos="5481">
          <p15:clr>
            <a:srgbClr val="A4A3A4"/>
          </p15:clr>
        </p15:guide>
        <p15:guide id="5" pos="280">
          <p15:clr>
            <a:srgbClr val="A4A3A4"/>
          </p15:clr>
        </p15:guide>
        <p15:guide id="6" pos="1746">
          <p15:clr>
            <a:srgbClr val="A4A3A4"/>
          </p15:clr>
        </p15:guide>
        <p15:guide id="7" pos="1462">
          <p15:clr>
            <a:srgbClr val="A4A3A4"/>
          </p15:clr>
        </p15:guide>
        <p15:guide id="8" pos="3207">
          <p15:clr>
            <a:srgbClr val="A4A3A4"/>
          </p15:clr>
        </p15:guide>
        <p15:guide id="9" pos="29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 userDrawn="1">
          <p15:clr>
            <a:srgbClr val="A4A3A4"/>
          </p15:clr>
        </p15:guide>
        <p15:guide id="2" pos="3127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va Brožová" initials="" lastIdx="6" clrIdx="0"/>
  <p:cmAuthor id="1" name="MPO" initials="MPO" lastIdx="5" clrIdx="1"/>
  <p:cmAuthor id="2" name="michaela sulerova" initials="ms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D6EC"/>
    <a:srgbClr val="004B8D"/>
    <a:srgbClr val="B9E0F7"/>
    <a:srgbClr val="13B5EA"/>
    <a:srgbClr val="FF3399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12"/>
    <p:restoredTop sz="82339" autoAdjust="0"/>
  </p:normalViewPr>
  <p:slideViewPr>
    <p:cSldViewPr snapToGrid="0">
      <p:cViewPr varScale="1">
        <p:scale>
          <a:sx n="94" d="100"/>
          <a:sy n="94" d="100"/>
        </p:scale>
        <p:origin x="2058" y="90"/>
      </p:cViewPr>
      <p:guideLst>
        <p:guide orient="horz" pos="281"/>
        <p:guide orient="horz" pos="3843"/>
        <p:guide orient="horz" pos="3562"/>
        <p:guide pos="5481"/>
        <p:guide pos="280"/>
        <p:guide pos="1746"/>
        <p:guide pos="1462"/>
        <p:guide pos="3207"/>
        <p:guide pos="2928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141"/>
        <p:guide pos="312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B20E19-287E-8843-A44A-CDB8245CA058}" type="doc">
      <dgm:prSet loTypeId="urn:microsoft.com/office/officeart/2005/8/layout/StepDownProcess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6668BF44-4239-504A-9589-6DD4C51715A3}">
      <dgm:prSet phldrT="[Text]"/>
      <dgm:spPr>
        <a:solidFill>
          <a:schemeClr val="tx2"/>
        </a:solidFill>
      </dgm:spPr>
      <dgm:t>
        <a:bodyPr/>
        <a:lstStyle/>
        <a:p>
          <a:r>
            <a:rPr lang="en-GB" noProof="0" dirty="0"/>
            <a:t>Define objectives and scope</a:t>
          </a:r>
        </a:p>
      </dgm:t>
    </dgm:pt>
    <dgm:pt modelId="{687CCC0D-1920-A94F-AE6A-CF919DDFE889}" type="parTrans" cxnId="{ABCCEEDF-8515-2D47-85FB-86E8DDF0971D}">
      <dgm:prSet/>
      <dgm:spPr/>
      <dgm:t>
        <a:bodyPr/>
        <a:lstStyle/>
        <a:p>
          <a:endParaRPr lang="en-GB" noProof="0" dirty="0"/>
        </a:p>
      </dgm:t>
    </dgm:pt>
    <dgm:pt modelId="{90ECE2EB-962F-FD4B-B887-A07F72168682}" type="sibTrans" cxnId="{ABCCEEDF-8515-2D47-85FB-86E8DDF0971D}">
      <dgm:prSet/>
      <dgm:spPr/>
      <dgm:t>
        <a:bodyPr/>
        <a:lstStyle/>
        <a:p>
          <a:endParaRPr lang="en-GB" noProof="0" dirty="0"/>
        </a:p>
      </dgm:t>
    </dgm:pt>
    <dgm:pt modelId="{0CEA7C62-A0E6-5D48-BBD6-E8C92EA20B6F}">
      <dgm:prSet phldrT="[Text]" custT="1"/>
      <dgm:spPr/>
      <dgm:t>
        <a:bodyPr/>
        <a:lstStyle/>
        <a:p>
          <a:r>
            <a:rPr lang="en-GB" sz="1200" kern="1200" noProof="0" dirty="0"/>
            <a:t>Relatively focused - only some selected SDGs</a:t>
          </a:r>
        </a:p>
      </dgm:t>
    </dgm:pt>
    <dgm:pt modelId="{B48DDEC9-276F-8846-93D2-0DCB1B6F8A3E}" type="parTrans" cxnId="{B3A56728-0ABE-8F48-B489-080E5C46B5AB}">
      <dgm:prSet/>
      <dgm:spPr/>
      <dgm:t>
        <a:bodyPr/>
        <a:lstStyle/>
        <a:p>
          <a:endParaRPr lang="en-GB" noProof="0" dirty="0"/>
        </a:p>
      </dgm:t>
    </dgm:pt>
    <dgm:pt modelId="{3F0E7282-D427-2643-B896-F3F71EE796A6}" type="sibTrans" cxnId="{B3A56728-0ABE-8F48-B489-080E5C46B5AB}">
      <dgm:prSet/>
      <dgm:spPr/>
      <dgm:t>
        <a:bodyPr/>
        <a:lstStyle/>
        <a:p>
          <a:endParaRPr lang="en-GB" noProof="0" dirty="0"/>
        </a:p>
      </dgm:t>
    </dgm:pt>
    <dgm:pt modelId="{A858401E-8527-EA4C-B6D3-E9C1803C9B2E}">
      <dgm:prSet phldrT="[Text]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en-GB" noProof="0" dirty="0"/>
            <a:t>Assessment of current situation</a:t>
          </a:r>
        </a:p>
      </dgm:t>
    </dgm:pt>
    <dgm:pt modelId="{F4C10919-12F0-B848-8441-45EE25A70413}" type="parTrans" cxnId="{6CC93220-7570-6B43-A9F3-D352A86A90F2}">
      <dgm:prSet/>
      <dgm:spPr/>
      <dgm:t>
        <a:bodyPr/>
        <a:lstStyle/>
        <a:p>
          <a:endParaRPr lang="en-GB" noProof="0" dirty="0"/>
        </a:p>
      </dgm:t>
    </dgm:pt>
    <dgm:pt modelId="{B58C55A6-8297-B34D-8597-E30AE6AEE84F}" type="sibTrans" cxnId="{6CC93220-7570-6B43-A9F3-D352A86A90F2}">
      <dgm:prSet/>
      <dgm:spPr/>
      <dgm:t>
        <a:bodyPr/>
        <a:lstStyle/>
        <a:p>
          <a:endParaRPr lang="en-GB" noProof="0" dirty="0"/>
        </a:p>
      </dgm:t>
    </dgm:pt>
    <dgm:pt modelId="{4134297A-2D90-3446-9475-3E6432847900}">
      <dgm:prSet phldrT="[Text]" custT="1"/>
      <dgm:spPr/>
      <dgm:t>
        <a:bodyPr/>
        <a:lstStyle/>
        <a:p>
          <a:r>
            <a:rPr lang="en-GB" sz="1200" noProof="0" dirty="0"/>
            <a:t>Combining the outputs of available analyses and matching them with needs and opportunities – </a:t>
          </a:r>
          <a:r>
            <a:rPr lang="en-GB" sz="1200" b="1" noProof="0" dirty="0"/>
            <a:t>prepare a background for proposals of missions within RIS3</a:t>
          </a:r>
          <a:r>
            <a:rPr lang="cs-CZ" sz="1200" b="1" noProof="0" dirty="0"/>
            <a:t> </a:t>
          </a:r>
          <a:endParaRPr lang="en-GB" sz="1200" b="1" noProof="0" dirty="0"/>
        </a:p>
      </dgm:t>
    </dgm:pt>
    <dgm:pt modelId="{1C447A34-9EDA-1345-B402-0B3C3D7CD5CA}" type="parTrans" cxnId="{0616280F-48A2-8343-9660-D6179B47637C}">
      <dgm:prSet/>
      <dgm:spPr/>
      <dgm:t>
        <a:bodyPr/>
        <a:lstStyle/>
        <a:p>
          <a:endParaRPr lang="en-GB" noProof="0" dirty="0"/>
        </a:p>
      </dgm:t>
    </dgm:pt>
    <dgm:pt modelId="{4470ADDD-B236-C847-8576-B18427F446A7}" type="sibTrans" cxnId="{0616280F-48A2-8343-9660-D6179B47637C}">
      <dgm:prSet/>
      <dgm:spPr/>
      <dgm:t>
        <a:bodyPr/>
        <a:lstStyle/>
        <a:p>
          <a:endParaRPr lang="en-GB" noProof="0" dirty="0"/>
        </a:p>
      </dgm:t>
    </dgm:pt>
    <dgm:pt modelId="{1D8F79C2-11C8-854F-99F5-87335AD48ADF}">
      <dgm:prSet phldrT="[Text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GB" noProof="0" dirty="0"/>
            <a:t>Develop vision, goals and targets</a:t>
          </a:r>
        </a:p>
      </dgm:t>
    </dgm:pt>
    <dgm:pt modelId="{E58110AE-7458-1B41-A287-A0DBBD1E0FA6}" type="parTrans" cxnId="{674A7F69-9F02-544D-9E93-11DC2ADB1CE8}">
      <dgm:prSet/>
      <dgm:spPr/>
      <dgm:t>
        <a:bodyPr/>
        <a:lstStyle/>
        <a:p>
          <a:endParaRPr lang="en-GB" noProof="0" dirty="0"/>
        </a:p>
      </dgm:t>
    </dgm:pt>
    <dgm:pt modelId="{22B2C643-2A35-DB40-9CD0-5C5C9688FAB2}" type="sibTrans" cxnId="{674A7F69-9F02-544D-9E93-11DC2ADB1CE8}">
      <dgm:prSet/>
      <dgm:spPr/>
      <dgm:t>
        <a:bodyPr/>
        <a:lstStyle/>
        <a:p>
          <a:endParaRPr lang="en-GB" noProof="0" dirty="0"/>
        </a:p>
      </dgm:t>
    </dgm:pt>
    <dgm:pt modelId="{3EE1D0C9-81DA-1B47-834C-C016B8B2B7C2}">
      <dgm:prSet phldrT="[Text]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en-GB" noProof="0" dirty="0"/>
            <a:t>Develop detailed STI for SDGs roadmap</a:t>
          </a:r>
        </a:p>
      </dgm:t>
    </dgm:pt>
    <dgm:pt modelId="{328E53D1-F18C-F84C-87D4-8BAA81F390EC}" type="parTrans" cxnId="{FB81FEDF-6F9D-4C41-8096-4B840351A49B}">
      <dgm:prSet/>
      <dgm:spPr/>
      <dgm:t>
        <a:bodyPr/>
        <a:lstStyle/>
        <a:p>
          <a:endParaRPr lang="en-GB" noProof="0" dirty="0"/>
        </a:p>
      </dgm:t>
    </dgm:pt>
    <dgm:pt modelId="{6A08EF4F-63B6-CA4D-988D-FE7D0923BE6A}" type="sibTrans" cxnId="{FB81FEDF-6F9D-4C41-8096-4B840351A49B}">
      <dgm:prSet/>
      <dgm:spPr/>
      <dgm:t>
        <a:bodyPr/>
        <a:lstStyle/>
        <a:p>
          <a:endParaRPr lang="en-GB" noProof="0" dirty="0"/>
        </a:p>
      </dgm:t>
    </dgm:pt>
    <dgm:pt modelId="{0DCDBBFF-A354-D04B-9531-312E77DF935D}">
      <dgm:prSet phldrT="[Text]" custT="1"/>
      <dgm:spPr/>
      <dgm:t>
        <a:bodyPr/>
        <a:lstStyle/>
        <a:p>
          <a:r>
            <a:rPr lang="en-GB" sz="1200" kern="1200" noProof="0" dirty="0"/>
            <a:t>SDGs which best intersect with NRIS3 priorities, EGD agenda and HEU </a:t>
          </a:r>
          <a:r>
            <a:rPr lang="en-GB" sz="1200" kern="1200" noProof="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missions, links to funding sources</a:t>
          </a:r>
        </a:p>
      </dgm:t>
    </dgm:pt>
    <dgm:pt modelId="{1F5A04B7-4C41-8045-A0D5-0688474892FF}" type="parTrans" cxnId="{9C1E2310-1A26-E94B-86A4-B33F0D17C18B}">
      <dgm:prSet/>
      <dgm:spPr/>
      <dgm:t>
        <a:bodyPr/>
        <a:lstStyle/>
        <a:p>
          <a:endParaRPr lang="en-GB" noProof="0" dirty="0"/>
        </a:p>
      </dgm:t>
    </dgm:pt>
    <dgm:pt modelId="{0CB72F40-D388-2A4E-8FFC-EAE5FB2DEC1F}" type="sibTrans" cxnId="{9C1E2310-1A26-E94B-86A4-B33F0D17C18B}">
      <dgm:prSet/>
      <dgm:spPr/>
      <dgm:t>
        <a:bodyPr/>
        <a:lstStyle/>
        <a:p>
          <a:endParaRPr lang="en-GB" noProof="0" dirty="0"/>
        </a:p>
      </dgm:t>
    </dgm:pt>
    <dgm:pt modelId="{C58B3FC3-BEBA-434C-82FF-EF8BC5FAC4A9}">
      <dgm:prSet phldrT="[Text]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en-GB" noProof="0" dirty="0"/>
            <a:t>Monitor, evaluate and update plan</a:t>
          </a:r>
        </a:p>
      </dgm:t>
    </dgm:pt>
    <dgm:pt modelId="{095D7C7B-1300-E744-A16D-688A03D3F0CB}" type="parTrans" cxnId="{82D375E4-9533-B848-A497-D139700F06CB}">
      <dgm:prSet/>
      <dgm:spPr/>
      <dgm:t>
        <a:bodyPr/>
        <a:lstStyle/>
        <a:p>
          <a:endParaRPr lang="en-GB" noProof="0" dirty="0"/>
        </a:p>
      </dgm:t>
    </dgm:pt>
    <dgm:pt modelId="{3CBFD5A6-D101-6144-A9F7-1A3960B7643B}" type="sibTrans" cxnId="{82D375E4-9533-B848-A497-D139700F06CB}">
      <dgm:prSet/>
      <dgm:spPr/>
      <dgm:t>
        <a:bodyPr/>
        <a:lstStyle/>
        <a:p>
          <a:endParaRPr lang="en-GB" noProof="0" dirty="0"/>
        </a:p>
      </dgm:t>
    </dgm:pt>
    <dgm:pt modelId="{BD9D2A1B-2D04-46C9-BA44-1DF3EF9826B6}">
      <dgm:prSet phldrT="[Text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GB" sz="1200" b="1" noProof="0" dirty="0"/>
            <a:t>Definition of a few missions within RIS3 and their targets and indicators</a:t>
          </a:r>
        </a:p>
      </dgm:t>
    </dgm:pt>
    <dgm:pt modelId="{73DD4799-5466-4EE4-A827-A88817F71932}" type="parTrans" cxnId="{D1369295-A0C3-41BF-A528-B0869868D01D}">
      <dgm:prSet/>
      <dgm:spPr/>
      <dgm:t>
        <a:bodyPr/>
        <a:lstStyle/>
        <a:p>
          <a:endParaRPr lang="cs-CZ"/>
        </a:p>
      </dgm:t>
    </dgm:pt>
    <dgm:pt modelId="{16B7BCD3-CBBC-40F3-B6B2-2891FB3E25D6}" type="sibTrans" cxnId="{D1369295-A0C3-41BF-A528-B0869868D01D}">
      <dgm:prSet/>
      <dgm:spPr/>
      <dgm:t>
        <a:bodyPr/>
        <a:lstStyle/>
        <a:p>
          <a:endParaRPr lang="cs-CZ"/>
        </a:p>
      </dgm:t>
    </dgm:pt>
    <dgm:pt modelId="{37DBC6E1-EC1A-4644-BDFF-D9AF4D20049E}">
      <dgm:prSet phldrT="[Text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GB" sz="1200" noProof="0" dirty="0"/>
            <a:t> RIS3 missions - areas where the Czech Republic has the best potential and needs to reach a change</a:t>
          </a:r>
        </a:p>
      </dgm:t>
    </dgm:pt>
    <dgm:pt modelId="{BE4DB2AB-DD23-44DD-8E1A-6E4FBC51668A}" type="parTrans" cxnId="{6C610CC2-4C83-4255-B727-38B0763DE620}">
      <dgm:prSet/>
      <dgm:spPr/>
      <dgm:t>
        <a:bodyPr/>
        <a:lstStyle/>
        <a:p>
          <a:endParaRPr lang="cs-CZ"/>
        </a:p>
      </dgm:t>
    </dgm:pt>
    <dgm:pt modelId="{9DAD8BA8-6695-4C58-8927-C6EDC9001709}" type="sibTrans" cxnId="{6C610CC2-4C83-4255-B727-38B0763DE620}">
      <dgm:prSet/>
      <dgm:spPr/>
      <dgm:t>
        <a:bodyPr/>
        <a:lstStyle/>
        <a:p>
          <a:endParaRPr lang="cs-CZ"/>
        </a:p>
      </dgm:t>
    </dgm:pt>
    <dgm:pt modelId="{6F3DC885-81C4-40AF-925A-53086515F073}">
      <dgm:prSet phldrT="[Text]" custT="1"/>
      <dgm:spPr/>
      <dgm:t>
        <a:bodyPr/>
        <a:lstStyle/>
        <a:p>
          <a:r>
            <a:rPr lang="en-GB" sz="1200" b="1" noProof="0" dirty="0"/>
            <a:t> Operationalisation of the missions</a:t>
          </a:r>
          <a:r>
            <a:rPr lang="en-GB" sz="1200" b="0" noProof="0" dirty="0"/>
            <a:t>: I</a:t>
          </a:r>
          <a:r>
            <a:rPr lang="en-GB" sz="1200" noProof="0" dirty="0"/>
            <a:t>ntervention logic, implementation action plan/roadmap linking funding sources and instruments</a:t>
          </a:r>
          <a:endParaRPr lang="en-GB" sz="1200" noProof="0" dirty="0">
            <a:solidFill>
              <a:srgbClr val="FF0000"/>
            </a:solidFill>
          </a:endParaRPr>
        </a:p>
      </dgm:t>
    </dgm:pt>
    <dgm:pt modelId="{F7351FC8-9BE1-48B8-BB4A-3AEE1DDBB001}" type="parTrans" cxnId="{5A0A2E3F-F806-4B0F-8F3F-4877B32F5258}">
      <dgm:prSet/>
      <dgm:spPr/>
      <dgm:t>
        <a:bodyPr/>
        <a:lstStyle/>
        <a:p>
          <a:endParaRPr lang="cs-CZ"/>
        </a:p>
      </dgm:t>
    </dgm:pt>
    <dgm:pt modelId="{3D94D6AF-FC12-400F-B600-2CAC073536C2}" type="sibTrans" cxnId="{5A0A2E3F-F806-4B0F-8F3F-4877B32F5258}">
      <dgm:prSet/>
      <dgm:spPr/>
      <dgm:t>
        <a:bodyPr/>
        <a:lstStyle/>
        <a:p>
          <a:endParaRPr lang="cs-CZ"/>
        </a:p>
      </dgm:t>
    </dgm:pt>
    <dgm:pt modelId="{E6CACE7D-A206-430D-BE29-D6D2FE4B4827}">
      <dgm:prSet phldrT="[Text]" custT="1"/>
      <dgm:spPr/>
      <dgm:t>
        <a:bodyPr/>
        <a:lstStyle/>
        <a:p>
          <a:r>
            <a:rPr lang="en-GB" sz="1200" b="1" noProof="0" dirty="0"/>
            <a:t>System of governance </a:t>
          </a:r>
          <a:r>
            <a:rPr lang="en-GB" sz="1200" noProof="0" dirty="0"/>
            <a:t>- system ensuring </a:t>
          </a:r>
          <a:r>
            <a:rPr lang="en-GB" sz="1200" b="1" noProof="0" dirty="0"/>
            <a:t>continuous strategic development </a:t>
          </a:r>
          <a:r>
            <a:rPr lang="en-GB" sz="1200" noProof="0" dirty="0"/>
            <a:t>of the missions as STI roadmaps, incorporation of foresight</a:t>
          </a:r>
        </a:p>
      </dgm:t>
    </dgm:pt>
    <dgm:pt modelId="{1B825626-2F0D-4E90-A649-152A3A7D61CF}" type="parTrans" cxnId="{F008D4F7-3EDE-487D-BD81-02133A4A0360}">
      <dgm:prSet/>
      <dgm:spPr/>
      <dgm:t>
        <a:bodyPr/>
        <a:lstStyle/>
        <a:p>
          <a:endParaRPr lang="cs-CZ"/>
        </a:p>
      </dgm:t>
    </dgm:pt>
    <dgm:pt modelId="{7AD509BF-18BC-4B7F-B24E-C195B4651F6C}" type="sibTrans" cxnId="{F008D4F7-3EDE-487D-BD81-02133A4A0360}">
      <dgm:prSet/>
      <dgm:spPr/>
      <dgm:t>
        <a:bodyPr/>
        <a:lstStyle/>
        <a:p>
          <a:endParaRPr lang="cs-CZ"/>
        </a:p>
      </dgm:t>
    </dgm:pt>
    <dgm:pt modelId="{0D170763-F44B-4C33-AA2A-D4D4CF5AEE6C}">
      <dgm:prSet phldrT="[Text]" custT="1"/>
      <dgm:spPr/>
      <dgm:t>
        <a:bodyPr/>
        <a:lstStyle/>
        <a:p>
          <a:r>
            <a:rPr lang="en-GB" sz="1200" noProof="0" dirty="0"/>
            <a:t>Setting up the monitoring and evaluation system </a:t>
          </a:r>
        </a:p>
      </dgm:t>
    </dgm:pt>
    <dgm:pt modelId="{FA01561B-D882-4250-9755-8FB7F10E7562}" type="parTrans" cxnId="{1ABC609F-0D5F-4A75-9A92-5DFBA0B6ED47}">
      <dgm:prSet/>
      <dgm:spPr/>
      <dgm:t>
        <a:bodyPr/>
        <a:lstStyle/>
        <a:p>
          <a:endParaRPr lang="cs-CZ"/>
        </a:p>
      </dgm:t>
    </dgm:pt>
    <dgm:pt modelId="{96075056-0721-4243-B6DB-5DDC73D0D553}" type="sibTrans" cxnId="{1ABC609F-0D5F-4A75-9A92-5DFBA0B6ED47}">
      <dgm:prSet/>
      <dgm:spPr/>
      <dgm:t>
        <a:bodyPr/>
        <a:lstStyle/>
        <a:p>
          <a:endParaRPr lang="cs-CZ"/>
        </a:p>
      </dgm:t>
    </dgm:pt>
    <dgm:pt modelId="{6AE96305-B2E3-3944-BAEF-4F45ABB090B4}" type="pres">
      <dgm:prSet presAssocID="{19B20E19-287E-8843-A44A-CDB8245CA058}" presName="rootnode" presStyleCnt="0">
        <dgm:presLayoutVars>
          <dgm:chMax/>
          <dgm:chPref/>
          <dgm:dir/>
          <dgm:animLvl val="lvl"/>
        </dgm:presLayoutVars>
      </dgm:prSet>
      <dgm:spPr/>
    </dgm:pt>
    <dgm:pt modelId="{C0CA8DE4-9A2B-5741-B5F1-321822F9D3A9}" type="pres">
      <dgm:prSet presAssocID="{6668BF44-4239-504A-9589-6DD4C51715A3}" presName="composite" presStyleCnt="0"/>
      <dgm:spPr/>
    </dgm:pt>
    <dgm:pt modelId="{0EAA6ADA-E553-1F43-A7FD-E3CBFE5057D7}" type="pres">
      <dgm:prSet presAssocID="{6668BF44-4239-504A-9589-6DD4C51715A3}" presName="bentUpArrow1" presStyleLbl="alignImgPlace1" presStyleIdx="0" presStyleCnt="4" custScaleX="80481" custScaleY="97942" custLinFactNeighborX="7418" custLinFactNeighborY="-37161"/>
      <dgm:spPr/>
    </dgm:pt>
    <dgm:pt modelId="{8FC9F806-E1D4-7441-B7C9-B4A337B63BA0}" type="pres">
      <dgm:prSet presAssocID="{6668BF44-4239-504A-9589-6DD4C51715A3}" presName="ParentText" presStyleLbl="node1" presStyleIdx="0" presStyleCnt="5" custLinFactNeighborX="-3010" custLinFactNeighborY="-31537">
        <dgm:presLayoutVars>
          <dgm:chMax val="1"/>
          <dgm:chPref val="1"/>
          <dgm:bulletEnabled val="1"/>
        </dgm:presLayoutVars>
      </dgm:prSet>
      <dgm:spPr/>
    </dgm:pt>
    <dgm:pt modelId="{CBCEB264-1154-444B-A27E-1557708898B3}" type="pres">
      <dgm:prSet presAssocID="{6668BF44-4239-504A-9589-6DD4C51715A3}" presName="ChildText" presStyleLbl="revTx" presStyleIdx="0" presStyleCnt="5" custScaleX="485822" custScaleY="112490" custLinFactX="100000" custLinFactNeighborX="109353" custLinFactNeighborY="-39298">
        <dgm:presLayoutVars>
          <dgm:chMax val="0"/>
          <dgm:chPref val="0"/>
          <dgm:bulletEnabled val="1"/>
        </dgm:presLayoutVars>
      </dgm:prSet>
      <dgm:spPr/>
    </dgm:pt>
    <dgm:pt modelId="{92517A1D-B4CD-C045-A70F-93AD24C57B6B}" type="pres">
      <dgm:prSet presAssocID="{90ECE2EB-962F-FD4B-B887-A07F72168682}" presName="sibTrans" presStyleCnt="0"/>
      <dgm:spPr/>
    </dgm:pt>
    <dgm:pt modelId="{7C5D1524-5A0B-834B-8FF1-10E3868EEA82}" type="pres">
      <dgm:prSet presAssocID="{A858401E-8527-EA4C-B6D3-E9C1803C9B2E}" presName="composite" presStyleCnt="0"/>
      <dgm:spPr/>
    </dgm:pt>
    <dgm:pt modelId="{0D17C340-EAFE-6645-A72F-5FD6F907EA5F}" type="pres">
      <dgm:prSet presAssocID="{A858401E-8527-EA4C-B6D3-E9C1803C9B2E}" presName="bentUpArrow1" presStyleLbl="alignImgPlace1" presStyleIdx="1" presStyleCnt="4" custLinFactX="-14319" custLinFactNeighborX="-100000" custLinFactNeighborY="-15416"/>
      <dgm:spPr/>
    </dgm:pt>
    <dgm:pt modelId="{14809395-1F5D-2F4B-939D-3B6985D372ED}" type="pres">
      <dgm:prSet presAssocID="{A858401E-8527-EA4C-B6D3-E9C1803C9B2E}" presName="ParentText" presStyleLbl="node1" presStyleIdx="1" presStyleCnt="5" custLinFactX="-964" custLinFactNeighborX="-100000" custLinFactNeighborY="-20408">
        <dgm:presLayoutVars>
          <dgm:chMax val="1"/>
          <dgm:chPref val="1"/>
          <dgm:bulletEnabled val="1"/>
        </dgm:presLayoutVars>
      </dgm:prSet>
      <dgm:spPr/>
    </dgm:pt>
    <dgm:pt modelId="{FFE1C8C2-0854-F542-A5C9-0F190D08D377}" type="pres">
      <dgm:prSet presAssocID="{A858401E-8527-EA4C-B6D3-E9C1803C9B2E}" presName="ChildText" presStyleLbl="revTx" presStyleIdx="1" presStyleCnt="5" custScaleX="514769" custScaleY="150728" custLinFactNeighborX="88864" custLinFactNeighborY="-23275">
        <dgm:presLayoutVars>
          <dgm:chMax val="0"/>
          <dgm:chPref val="0"/>
          <dgm:bulletEnabled val="1"/>
        </dgm:presLayoutVars>
      </dgm:prSet>
      <dgm:spPr/>
    </dgm:pt>
    <dgm:pt modelId="{6ACCFA0E-231B-534B-9490-A14954D3E14E}" type="pres">
      <dgm:prSet presAssocID="{B58C55A6-8297-B34D-8597-E30AE6AEE84F}" presName="sibTrans" presStyleCnt="0"/>
      <dgm:spPr/>
    </dgm:pt>
    <dgm:pt modelId="{DD456AE1-1B8A-EC4C-BFB9-197E1C117A15}" type="pres">
      <dgm:prSet presAssocID="{1D8F79C2-11C8-854F-99F5-87335AD48ADF}" presName="composite" presStyleCnt="0"/>
      <dgm:spPr/>
    </dgm:pt>
    <dgm:pt modelId="{FBA74F1E-824C-C94B-A403-D49DB872FD16}" type="pres">
      <dgm:prSet presAssocID="{1D8F79C2-11C8-854F-99F5-87335AD48ADF}" presName="bentUpArrow1" presStyleLbl="alignImgPlace1" presStyleIdx="2" presStyleCnt="4" custScaleY="144394" custLinFactX="-100000" custLinFactNeighborX="-123244" custLinFactNeighborY="30160"/>
      <dgm:spPr/>
    </dgm:pt>
    <dgm:pt modelId="{B6F1157A-5FE7-4C44-A4F3-45E09E3FD212}" type="pres">
      <dgm:prSet presAssocID="{1D8F79C2-11C8-854F-99F5-87335AD48ADF}" presName="ParentText" presStyleLbl="node1" presStyleIdx="2" presStyleCnt="5" custLinFactX="-86545" custLinFactNeighborX="-100000" custLinFactNeighborY="2348">
        <dgm:presLayoutVars>
          <dgm:chMax val="1"/>
          <dgm:chPref val="1"/>
          <dgm:bulletEnabled val="1"/>
        </dgm:presLayoutVars>
      </dgm:prSet>
      <dgm:spPr/>
    </dgm:pt>
    <dgm:pt modelId="{51A84AD5-4B69-E647-B00F-949AE83F05E4}" type="pres">
      <dgm:prSet presAssocID="{1D8F79C2-11C8-854F-99F5-87335AD48ADF}" presName="ChildText" presStyleLbl="revTx" presStyleIdx="2" presStyleCnt="5" custScaleX="576840" custScaleY="134220" custLinFactNeighborX="2619" custLinFactNeighborY="2967">
        <dgm:presLayoutVars>
          <dgm:chMax val="0"/>
          <dgm:chPref val="0"/>
          <dgm:bulletEnabled val="1"/>
        </dgm:presLayoutVars>
      </dgm:prSet>
      <dgm:spPr/>
    </dgm:pt>
    <dgm:pt modelId="{C5DF68D7-1829-5741-9A25-64B5C880DFB0}" type="pres">
      <dgm:prSet presAssocID="{22B2C643-2A35-DB40-9CD0-5C5C9688FAB2}" presName="sibTrans" presStyleCnt="0"/>
      <dgm:spPr/>
    </dgm:pt>
    <dgm:pt modelId="{BEB32E9D-2F02-4642-B217-9C03FB9B3C25}" type="pres">
      <dgm:prSet presAssocID="{3EE1D0C9-81DA-1B47-834C-C016B8B2B7C2}" presName="composite" presStyleCnt="0"/>
      <dgm:spPr/>
    </dgm:pt>
    <dgm:pt modelId="{729B9085-4271-B248-BCFA-430C6B7BE97F}" type="pres">
      <dgm:prSet presAssocID="{3EE1D0C9-81DA-1B47-834C-C016B8B2B7C2}" presName="bentUpArrow1" presStyleLbl="alignImgPlace1" presStyleIdx="3" presStyleCnt="4" custScaleX="100405" custScaleY="142187" custLinFactX="-125728" custLinFactNeighborX="-200000" custLinFactNeighborY="54995"/>
      <dgm:spPr/>
    </dgm:pt>
    <dgm:pt modelId="{7C6E236C-05CE-024B-8ACE-F18358B9B4DA}" type="pres">
      <dgm:prSet presAssocID="{3EE1D0C9-81DA-1B47-834C-C016B8B2B7C2}" presName="ParentText" presStyleLbl="node1" presStyleIdx="3" presStyleCnt="5" custLinFactX="-100000" custLinFactNeighborX="-157813" custLinFactNeighborY="21212">
        <dgm:presLayoutVars>
          <dgm:chMax val="1"/>
          <dgm:chPref val="1"/>
          <dgm:bulletEnabled val="1"/>
        </dgm:presLayoutVars>
      </dgm:prSet>
      <dgm:spPr/>
    </dgm:pt>
    <dgm:pt modelId="{006C8AFD-0691-484A-B708-00267599B0C6}" type="pres">
      <dgm:prSet presAssocID="{3EE1D0C9-81DA-1B47-834C-C016B8B2B7C2}" presName="ChildText" presStyleLbl="revTx" presStyleIdx="3" presStyleCnt="5" custScaleX="649758" custScaleY="191614" custLinFactNeighborX="-53134" custLinFactNeighborY="34182">
        <dgm:presLayoutVars>
          <dgm:chMax val="0"/>
          <dgm:chPref val="0"/>
          <dgm:bulletEnabled val="1"/>
        </dgm:presLayoutVars>
      </dgm:prSet>
      <dgm:spPr/>
    </dgm:pt>
    <dgm:pt modelId="{DE3E46F2-889E-E541-9686-0BD0BF0983EA}" type="pres">
      <dgm:prSet presAssocID="{6A08EF4F-63B6-CA4D-988D-FE7D0923BE6A}" presName="sibTrans" presStyleCnt="0"/>
      <dgm:spPr/>
    </dgm:pt>
    <dgm:pt modelId="{64271F34-FC1E-5441-82BE-3D0AEB42ACDB}" type="pres">
      <dgm:prSet presAssocID="{C58B3FC3-BEBA-434C-82FF-EF8BC5FAC4A9}" presName="composite" presStyleCnt="0"/>
      <dgm:spPr/>
    </dgm:pt>
    <dgm:pt modelId="{7621A4B1-7E3C-C64C-8A36-6F2E593B897C}" type="pres">
      <dgm:prSet presAssocID="{C58B3FC3-BEBA-434C-82FF-EF8BC5FAC4A9}" presName="ParentText" presStyleLbl="node1" presStyleIdx="4" presStyleCnt="5" custLinFactX="-100000" custLinFactNeighborX="-104682" custLinFactNeighborY="43925">
        <dgm:presLayoutVars>
          <dgm:chMax val="1"/>
          <dgm:chPref val="1"/>
          <dgm:bulletEnabled val="1"/>
        </dgm:presLayoutVars>
      </dgm:prSet>
      <dgm:spPr/>
    </dgm:pt>
    <dgm:pt modelId="{4E9FEA2D-183E-466D-8F1D-68128A856034}" type="pres">
      <dgm:prSet presAssocID="{C58B3FC3-BEBA-434C-82FF-EF8BC5FAC4A9}" presName="FinalChildText" presStyleLbl="revTx" presStyleIdx="4" presStyleCnt="5" custScaleX="279566" custLinFactX="-79382" custLinFactNeighborX="-100000" custLinFactNeighborY="55196">
        <dgm:presLayoutVars>
          <dgm:chMax val="0"/>
          <dgm:chPref val="0"/>
          <dgm:bulletEnabled val="1"/>
        </dgm:presLayoutVars>
      </dgm:prSet>
      <dgm:spPr/>
    </dgm:pt>
  </dgm:ptLst>
  <dgm:cxnLst>
    <dgm:cxn modelId="{0616280F-48A2-8343-9660-D6179B47637C}" srcId="{A858401E-8527-EA4C-B6D3-E9C1803C9B2E}" destId="{4134297A-2D90-3446-9475-3E6432847900}" srcOrd="0" destOrd="0" parTransId="{1C447A34-9EDA-1345-B402-0B3C3D7CD5CA}" sibTransId="{4470ADDD-B236-C847-8576-B18427F446A7}"/>
    <dgm:cxn modelId="{9C1E2310-1A26-E94B-86A4-B33F0D17C18B}" srcId="{6668BF44-4239-504A-9589-6DD4C51715A3}" destId="{0DCDBBFF-A354-D04B-9531-312E77DF935D}" srcOrd="1" destOrd="0" parTransId="{1F5A04B7-4C41-8045-A0D5-0688474892FF}" sibTransId="{0CB72F40-D388-2A4E-8FFC-EAE5FB2DEC1F}"/>
    <dgm:cxn modelId="{6CC93220-7570-6B43-A9F3-D352A86A90F2}" srcId="{19B20E19-287E-8843-A44A-CDB8245CA058}" destId="{A858401E-8527-EA4C-B6D3-E9C1803C9B2E}" srcOrd="1" destOrd="0" parTransId="{F4C10919-12F0-B848-8441-45EE25A70413}" sibTransId="{B58C55A6-8297-B34D-8597-E30AE6AEE84F}"/>
    <dgm:cxn modelId="{C5EA6B25-5C16-4296-979A-432B73D13F39}" type="presOf" srcId="{37DBC6E1-EC1A-4644-BDFF-D9AF4D20049E}" destId="{51A84AD5-4B69-E647-B00F-949AE83F05E4}" srcOrd="0" destOrd="1" presId="urn:microsoft.com/office/officeart/2005/8/layout/StepDownProcess"/>
    <dgm:cxn modelId="{B3A56728-0ABE-8F48-B489-080E5C46B5AB}" srcId="{6668BF44-4239-504A-9589-6DD4C51715A3}" destId="{0CEA7C62-A0E6-5D48-BBD6-E8C92EA20B6F}" srcOrd="0" destOrd="0" parTransId="{B48DDEC9-276F-8846-93D2-0DCB1B6F8A3E}" sibTransId="{3F0E7282-D427-2643-B896-F3F71EE796A6}"/>
    <dgm:cxn modelId="{5A0A2E3F-F806-4B0F-8F3F-4877B32F5258}" srcId="{3EE1D0C9-81DA-1B47-834C-C016B8B2B7C2}" destId="{6F3DC885-81C4-40AF-925A-53086515F073}" srcOrd="0" destOrd="0" parTransId="{F7351FC8-9BE1-48B8-BB4A-3AEE1DDBB001}" sibTransId="{3D94D6AF-FC12-400F-B600-2CAC073536C2}"/>
    <dgm:cxn modelId="{222ECD61-8E3F-C34B-AD89-5AAA15430EC7}" type="presOf" srcId="{C58B3FC3-BEBA-434C-82FF-EF8BC5FAC4A9}" destId="{7621A4B1-7E3C-C64C-8A36-6F2E593B897C}" srcOrd="0" destOrd="0" presId="urn:microsoft.com/office/officeart/2005/8/layout/StepDownProcess"/>
    <dgm:cxn modelId="{BCFBB266-D34F-7E45-BD51-1D8B055B2B39}" type="presOf" srcId="{4134297A-2D90-3446-9475-3E6432847900}" destId="{FFE1C8C2-0854-F542-A5C9-0F190D08D377}" srcOrd="0" destOrd="0" presId="urn:microsoft.com/office/officeart/2005/8/layout/StepDownProcess"/>
    <dgm:cxn modelId="{1BC0B667-467B-44E0-8975-25302445D8E4}" type="presOf" srcId="{6F3DC885-81C4-40AF-925A-53086515F073}" destId="{006C8AFD-0691-484A-B708-00267599B0C6}" srcOrd="0" destOrd="0" presId="urn:microsoft.com/office/officeart/2005/8/layout/StepDownProcess"/>
    <dgm:cxn modelId="{674A7F69-9F02-544D-9E93-11DC2ADB1CE8}" srcId="{19B20E19-287E-8843-A44A-CDB8245CA058}" destId="{1D8F79C2-11C8-854F-99F5-87335AD48ADF}" srcOrd="2" destOrd="0" parTransId="{E58110AE-7458-1B41-A287-A0DBBD1E0FA6}" sibTransId="{22B2C643-2A35-DB40-9CD0-5C5C9688FAB2}"/>
    <dgm:cxn modelId="{C4C8146C-2E5A-A84E-B658-BC5B8F9A0E10}" type="presOf" srcId="{19B20E19-287E-8843-A44A-CDB8245CA058}" destId="{6AE96305-B2E3-3944-BAEF-4F45ABB090B4}" srcOrd="0" destOrd="0" presId="urn:microsoft.com/office/officeart/2005/8/layout/StepDownProcess"/>
    <dgm:cxn modelId="{D1369295-A0C3-41BF-A528-B0869868D01D}" srcId="{1D8F79C2-11C8-854F-99F5-87335AD48ADF}" destId="{BD9D2A1B-2D04-46C9-BA44-1DF3EF9826B6}" srcOrd="0" destOrd="0" parTransId="{73DD4799-5466-4EE4-A827-A88817F71932}" sibTransId="{16B7BCD3-CBBC-40F3-B6B2-2891FB3E25D6}"/>
    <dgm:cxn modelId="{1F955897-8EFD-F94C-BBDC-BF04D926E8BB}" type="presOf" srcId="{A858401E-8527-EA4C-B6D3-E9C1803C9B2E}" destId="{14809395-1F5D-2F4B-939D-3B6985D372ED}" srcOrd="0" destOrd="0" presId="urn:microsoft.com/office/officeart/2005/8/layout/StepDownProcess"/>
    <dgm:cxn modelId="{3717179C-0D14-FD4E-B441-B1B2E96E9FD1}" type="presOf" srcId="{1D8F79C2-11C8-854F-99F5-87335AD48ADF}" destId="{B6F1157A-5FE7-4C44-A4F3-45E09E3FD212}" srcOrd="0" destOrd="0" presId="urn:microsoft.com/office/officeart/2005/8/layout/StepDownProcess"/>
    <dgm:cxn modelId="{1ABC609F-0D5F-4A75-9A92-5DFBA0B6ED47}" srcId="{C58B3FC3-BEBA-434C-82FF-EF8BC5FAC4A9}" destId="{0D170763-F44B-4C33-AA2A-D4D4CF5AEE6C}" srcOrd="0" destOrd="0" parTransId="{FA01561B-D882-4250-9755-8FB7F10E7562}" sibTransId="{96075056-0721-4243-B6DB-5DDC73D0D553}"/>
    <dgm:cxn modelId="{446032A3-0B8F-4148-9D0E-9B7DC391DA52}" type="presOf" srcId="{0D170763-F44B-4C33-AA2A-D4D4CF5AEE6C}" destId="{4E9FEA2D-183E-466D-8F1D-68128A856034}" srcOrd="0" destOrd="0" presId="urn:microsoft.com/office/officeart/2005/8/layout/StepDownProcess"/>
    <dgm:cxn modelId="{009392A6-DADA-42ED-9995-682C261B9E0C}" type="presOf" srcId="{BD9D2A1B-2D04-46C9-BA44-1DF3EF9826B6}" destId="{51A84AD5-4B69-E647-B00F-949AE83F05E4}" srcOrd="0" destOrd="0" presId="urn:microsoft.com/office/officeart/2005/8/layout/StepDownProcess"/>
    <dgm:cxn modelId="{531FC0AD-4A9D-43EF-9497-F8AC60FD25B6}" type="presOf" srcId="{E6CACE7D-A206-430D-BE29-D6D2FE4B4827}" destId="{006C8AFD-0691-484A-B708-00267599B0C6}" srcOrd="0" destOrd="1" presId="urn:microsoft.com/office/officeart/2005/8/layout/StepDownProcess"/>
    <dgm:cxn modelId="{6C610CC2-4C83-4255-B727-38B0763DE620}" srcId="{1D8F79C2-11C8-854F-99F5-87335AD48ADF}" destId="{37DBC6E1-EC1A-4644-BDFF-D9AF4D20049E}" srcOrd="1" destOrd="0" parTransId="{BE4DB2AB-DD23-44DD-8E1A-6E4FBC51668A}" sibTransId="{9DAD8BA8-6695-4C58-8927-C6EDC9001709}"/>
    <dgm:cxn modelId="{82AD8CC3-9374-DE44-BB7E-58BB5A60E31B}" type="presOf" srcId="{0CEA7C62-A0E6-5D48-BBD6-E8C92EA20B6F}" destId="{CBCEB264-1154-444B-A27E-1557708898B3}" srcOrd="0" destOrd="0" presId="urn:microsoft.com/office/officeart/2005/8/layout/StepDownProcess"/>
    <dgm:cxn modelId="{A95805C7-FE91-C147-A592-66D9C21E5E0E}" type="presOf" srcId="{0DCDBBFF-A354-D04B-9531-312E77DF935D}" destId="{CBCEB264-1154-444B-A27E-1557708898B3}" srcOrd="0" destOrd="1" presId="urn:microsoft.com/office/officeart/2005/8/layout/StepDownProcess"/>
    <dgm:cxn modelId="{CE4B6AD0-FDB9-8A4A-8C3F-4631266AB5D3}" type="presOf" srcId="{3EE1D0C9-81DA-1B47-834C-C016B8B2B7C2}" destId="{7C6E236C-05CE-024B-8ACE-F18358B9B4DA}" srcOrd="0" destOrd="0" presId="urn:microsoft.com/office/officeart/2005/8/layout/StepDownProcess"/>
    <dgm:cxn modelId="{C1F809D3-DCC1-3D42-AFE8-E2505A1E892D}" type="presOf" srcId="{6668BF44-4239-504A-9589-6DD4C51715A3}" destId="{8FC9F806-E1D4-7441-B7C9-B4A337B63BA0}" srcOrd="0" destOrd="0" presId="urn:microsoft.com/office/officeart/2005/8/layout/StepDownProcess"/>
    <dgm:cxn modelId="{ABCCEEDF-8515-2D47-85FB-86E8DDF0971D}" srcId="{19B20E19-287E-8843-A44A-CDB8245CA058}" destId="{6668BF44-4239-504A-9589-6DD4C51715A3}" srcOrd="0" destOrd="0" parTransId="{687CCC0D-1920-A94F-AE6A-CF919DDFE889}" sibTransId="{90ECE2EB-962F-FD4B-B887-A07F72168682}"/>
    <dgm:cxn modelId="{FB81FEDF-6F9D-4C41-8096-4B840351A49B}" srcId="{19B20E19-287E-8843-A44A-CDB8245CA058}" destId="{3EE1D0C9-81DA-1B47-834C-C016B8B2B7C2}" srcOrd="3" destOrd="0" parTransId="{328E53D1-F18C-F84C-87D4-8BAA81F390EC}" sibTransId="{6A08EF4F-63B6-CA4D-988D-FE7D0923BE6A}"/>
    <dgm:cxn modelId="{82D375E4-9533-B848-A497-D139700F06CB}" srcId="{19B20E19-287E-8843-A44A-CDB8245CA058}" destId="{C58B3FC3-BEBA-434C-82FF-EF8BC5FAC4A9}" srcOrd="4" destOrd="0" parTransId="{095D7C7B-1300-E744-A16D-688A03D3F0CB}" sibTransId="{3CBFD5A6-D101-6144-A9F7-1A3960B7643B}"/>
    <dgm:cxn modelId="{F008D4F7-3EDE-487D-BD81-02133A4A0360}" srcId="{3EE1D0C9-81DA-1B47-834C-C016B8B2B7C2}" destId="{E6CACE7D-A206-430D-BE29-D6D2FE4B4827}" srcOrd="1" destOrd="0" parTransId="{1B825626-2F0D-4E90-A649-152A3A7D61CF}" sibTransId="{7AD509BF-18BC-4B7F-B24E-C195B4651F6C}"/>
    <dgm:cxn modelId="{2EAE7A2A-0514-0B46-B8B1-D2AF970E3322}" type="presParOf" srcId="{6AE96305-B2E3-3944-BAEF-4F45ABB090B4}" destId="{C0CA8DE4-9A2B-5741-B5F1-321822F9D3A9}" srcOrd="0" destOrd="0" presId="urn:microsoft.com/office/officeart/2005/8/layout/StepDownProcess"/>
    <dgm:cxn modelId="{227BDE4B-3AA3-F648-8405-643497BD5035}" type="presParOf" srcId="{C0CA8DE4-9A2B-5741-B5F1-321822F9D3A9}" destId="{0EAA6ADA-E553-1F43-A7FD-E3CBFE5057D7}" srcOrd="0" destOrd="0" presId="urn:microsoft.com/office/officeart/2005/8/layout/StepDownProcess"/>
    <dgm:cxn modelId="{A6BC5DF0-2B37-0E47-ABA5-929052DAFC98}" type="presParOf" srcId="{C0CA8DE4-9A2B-5741-B5F1-321822F9D3A9}" destId="{8FC9F806-E1D4-7441-B7C9-B4A337B63BA0}" srcOrd="1" destOrd="0" presId="urn:microsoft.com/office/officeart/2005/8/layout/StepDownProcess"/>
    <dgm:cxn modelId="{0B94B2EC-E6C6-4740-B641-73D1D5435E59}" type="presParOf" srcId="{C0CA8DE4-9A2B-5741-B5F1-321822F9D3A9}" destId="{CBCEB264-1154-444B-A27E-1557708898B3}" srcOrd="2" destOrd="0" presId="urn:microsoft.com/office/officeart/2005/8/layout/StepDownProcess"/>
    <dgm:cxn modelId="{FC1039CA-9988-4046-AA72-7C6AB5325E50}" type="presParOf" srcId="{6AE96305-B2E3-3944-BAEF-4F45ABB090B4}" destId="{92517A1D-B4CD-C045-A70F-93AD24C57B6B}" srcOrd="1" destOrd="0" presId="urn:microsoft.com/office/officeart/2005/8/layout/StepDownProcess"/>
    <dgm:cxn modelId="{538FB2A1-A2FB-BA48-918A-F392CD2D4EF5}" type="presParOf" srcId="{6AE96305-B2E3-3944-BAEF-4F45ABB090B4}" destId="{7C5D1524-5A0B-834B-8FF1-10E3868EEA82}" srcOrd="2" destOrd="0" presId="urn:microsoft.com/office/officeart/2005/8/layout/StepDownProcess"/>
    <dgm:cxn modelId="{0486C335-7A57-F54C-A966-141A7B9C4727}" type="presParOf" srcId="{7C5D1524-5A0B-834B-8FF1-10E3868EEA82}" destId="{0D17C340-EAFE-6645-A72F-5FD6F907EA5F}" srcOrd="0" destOrd="0" presId="urn:microsoft.com/office/officeart/2005/8/layout/StepDownProcess"/>
    <dgm:cxn modelId="{C31E169D-E071-054E-BEBF-62575089799E}" type="presParOf" srcId="{7C5D1524-5A0B-834B-8FF1-10E3868EEA82}" destId="{14809395-1F5D-2F4B-939D-3B6985D372ED}" srcOrd="1" destOrd="0" presId="urn:microsoft.com/office/officeart/2005/8/layout/StepDownProcess"/>
    <dgm:cxn modelId="{3EF3458B-EF36-BF4C-8849-61C810A01F27}" type="presParOf" srcId="{7C5D1524-5A0B-834B-8FF1-10E3868EEA82}" destId="{FFE1C8C2-0854-F542-A5C9-0F190D08D377}" srcOrd="2" destOrd="0" presId="urn:microsoft.com/office/officeart/2005/8/layout/StepDownProcess"/>
    <dgm:cxn modelId="{D4D5C03F-C1C5-C749-95ED-1D89E7EA5F8A}" type="presParOf" srcId="{6AE96305-B2E3-3944-BAEF-4F45ABB090B4}" destId="{6ACCFA0E-231B-534B-9490-A14954D3E14E}" srcOrd="3" destOrd="0" presId="urn:microsoft.com/office/officeart/2005/8/layout/StepDownProcess"/>
    <dgm:cxn modelId="{50A3FCCC-37F1-214D-B26D-D2B48647F12C}" type="presParOf" srcId="{6AE96305-B2E3-3944-BAEF-4F45ABB090B4}" destId="{DD456AE1-1B8A-EC4C-BFB9-197E1C117A15}" srcOrd="4" destOrd="0" presId="urn:microsoft.com/office/officeart/2005/8/layout/StepDownProcess"/>
    <dgm:cxn modelId="{763768FD-AEAD-C943-8439-8A81661E2D28}" type="presParOf" srcId="{DD456AE1-1B8A-EC4C-BFB9-197E1C117A15}" destId="{FBA74F1E-824C-C94B-A403-D49DB872FD16}" srcOrd="0" destOrd="0" presId="urn:microsoft.com/office/officeart/2005/8/layout/StepDownProcess"/>
    <dgm:cxn modelId="{087AB5DB-17AF-7E45-9B49-1FB209CA9C31}" type="presParOf" srcId="{DD456AE1-1B8A-EC4C-BFB9-197E1C117A15}" destId="{B6F1157A-5FE7-4C44-A4F3-45E09E3FD212}" srcOrd="1" destOrd="0" presId="urn:microsoft.com/office/officeart/2005/8/layout/StepDownProcess"/>
    <dgm:cxn modelId="{DC621744-6C38-1844-8CE6-703A36F540C6}" type="presParOf" srcId="{DD456AE1-1B8A-EC4C-BFB9-197E1C117A15}" destId="{51A84AD5-4B69-E647-B00F-949AE83F05E4}" srcOrd="2" destOrd="0" presId="urn:microsoft.com/office/officeart/2005/8/layout/StepDownProcess"/>
    <dgm:cxn modelId="{B2AA9245-2567-F74A-AADF-48F78DFC32E2}" type="presParOf" srcId="{6AE96305-B2E3-3944-BAEF-4F45ABB090B4}" destId="{C5DF68D7-1829-5741-9A25-64B5C880DFB0}" srcOrd="5" destOrd="0" presId="urn:microsoft.com/office/officeart/2005/8/layout/StepDownProcess"/>
    <dgm:cxn modelId="{B2CA24D2-8805-F14B-AFBC-6BFCF9066ECB}" type="presParOf" srcId="{6AE96305-B2E3-3944-BAEF-4F45ABB090B4}" destId="{BEB32E9D-2F02-4642-B217-9C03FB9B3C25}" srcOrd="6" destOrd="0" presId="urn:microsoft.com/office/officeart/2005/8/layout/StepDownProcess"/>
    <dgm:cxn modelId="{AAB9D926-D3CF-4844-8A60-535F33778B2C}" type="presParOf" srcId="{BEB32E9D-2F02-4642-B217-9C03FB9B3C25}" destId="{729B9085-4271-B248-BCFA-430C6B7BE97F}" srcOrd="0" destOrd="0" presId="urn:microsoft.com/office/officeart/2005/8/layout/StepDownProcess"/>
    <dgm:cxn modelId="{40B1C1B8-9698-DF44-8024-F7FE3640F267}" type="presParOf" srcId="{BEB32E9D-2F02-4642-B217-9C03FB9B3C25}" destId="{7C6E236C-05CE-024B-8ACE-F18358B9B4DA}" srcOrd="1" destOrd="0" presId="urn:microsoft.com/office/officeart/2005/8/layout/StepDownProcess"/>
    <dgm:cxn modelId="{116BD249-A86D-5943-A392-A0900757C7CA}" type="presParOf" srcId="{BEB32E9D-2F02-4642-B217-9C03FB9B3C25}" destId="{006C8AFD-0691-484A-B708-00267599B0C6}" srcOrd="2" destOrd="0" presId="urn:microsoft.com/office/officeart/2005/8/layout/StepDownProcess"/>
    <dgm:cxn modelId="{61351795-7766-A440-9A6B-42D593179CEB}" type="presParOf" srcId="{6AE96305-B2E3-3944-BAEF-4F45ABB090B4}" destId="{DE3E46F2-889E-E541-9686-0BD0BF0983EA}" srcOrd="7" destOrd="0" presId="urn:microsoft.com/office/officeart/2005/8/layout/StepDownProcess"/>
    <dgm:cxn modelId="{C129C753-94CE-D947-B782-9F568509D6B7}" type="presParOf" srcId="{6AE96305-B2E3-3944-BAEF-4F45ABB090B4}" destId="{64271F34-FC1E-5441-82BE-3D0AEB42ACDB}" srcOrd="8" destOrd="0" presId="urn:microsoft.com/office/officeart/2005/8/layout/StepDownProcess"/>
    <dgm:cxn modelId="{8068AB92-5B63-EA4B-B418-BD663A8144E9}" type="presParOf" srcId="{64271F34-FC1E-5441-82BE-3D0AEB42ACDB}" destId="{7621A4B1-7E3C-C64C-8A36-6F2E593B897C}" srcOrd="0" destOrd="0" presId="urn:microsoft.com/office/officeart/2005/8/layout/StepDownProcess"/>
    <dgm:cxn modelId="{906F0BF8-56BB-4C38-81C8-161850C2E149}" type="presParOf" srcId="{64271F34-FC1E-5441-82BE-3D0AEB42ACDB}" destId="{4E9FEA2D-183E-466D-8F1D-68128A856034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AA6ADA-E553-1F43-A7FD-E3CBFE5057D7}">
      <dsp:nvSpPr>
        <dsp:cNvPr id="0" name=""/>
        <dsp:cNvSpPr/>
      </dsp:nvSpPr>
      <dsp:spPr>
        <a:xfrm rot="5400000">
          <a:off x="578616" y="833451"/>
          <a:ext cx="540615" cy="505745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FC9F806-E1D4-7441-B7C9-B4A337B63BA0}">
      <dsp:nvSpPr>
        <dsp:cNvPr id="0" name=""/>
        <dsp:cNvSpPr/>
      </dsp:nvSpPr>
      <dsp:spPr>
        <a:xfrm>
          <a:off x="352112" y="160247"/>
          <a:ext cx="929200" cy="650410"/>
        </a:xfrm>
        <a:prstGeom prst="roundRect">
          <a:avLst>
            <a:gd name="adj" fmla="val 1667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noProof="0" dirty="0"/>
            <a:t>Define objectives and scope</a:t>
          </a:r>
        </a:p>
      </dsp:txBody>
      <dsp:txXfrm>
        <a:off x="383868" y="192003"/>
        <a:ext cx="865688" cy="586898"/>
      </dsp:txXfrm>
    </dsp:sp>
    <dsp:sp modelId="{CBCEB264-1154-444B-A27E-1557708898B3}">
      <dsp:nvSpPr>
        <dsp:cNvPr id="0" name=""/>
        <dsp:cNvSpPr/>
      </dsp:nvSpPr>
      <dsp:spPr>
        <a:xfrm>
          <a:off x="1420398" y="187983"/>
          <a:ext cx="3283242" cy="5913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noProof="0" dirty="0"/>
            <a:t>Relatively focused - only some selected SDGs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noProof="0" dirty="0"/>
            <a:t>SDGs which best intersect with NRIS3 priorities, EGD agenda and HEU </a:t>
          </a:r>
          <a:r>
            <a:rPr lang="en-GB" sz="1200" kern="1200" noProof="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missions, links to funding sources</a:t>
          </a:r>
        </a:p>
      </dsp:txBody>
      <dsp:txXfrm>
        <a:off x="1420398" y="187983"/>
        <a:ext cx="3283242" cy="591348"/>
      </dsp:txXfrm>
    </dsp:sp>
    <dsp:sp modelId="{0D17C340-EAFE-6645-A72F-5FD6F907EA5F}">
      <dsp:nvSpPr>
        <dsp:cNvPr id="0" name=""/>
        <dsp:cNvSpPr/>
      </dsp:nvSpPr>
      <dsp:spPr>
        <a:xfrm rot="5400000">
          <a:off x="1481706" y="1688399"/>
          <a:ext cx="551974" cy="62840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809395-1F5D-2F4B-939D-3B6985D372ED}">
      <dsp:nvSpPr>
        <dsp:cNvPr id="0" name=""/>
        <dsp:cNvSpPr/>
      </dsp:nvSpPr>
      <dsp:spPr>
        <a:xfrm>
          <a:off x="1115693" y="1028881"/>
          <a:ext cx="929200" cy="650410"/>
        </a:xfrm>
        <a:prstGeom prst="roundRect">
          <a:avLst>
            <a:gd name="adj" fmla="val 16670"/>
          </a:avLst>
        </a:prstGeom>
        <a:solidFill>
          <a:schemeClr val="accent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noProof="0" dirty="0"/>
            <a:t>Assessment of current situation</a:t>
          </a:r>
        </a:p>
      </dsp:txBody>
      <dsp:txXfrm>
        <a:off x="1147449" y="1060637"/>
        <a:ext cx="865688" cy="586898"/>
      </dsp:txXfrm>
    </dsp:sp>
    <dsp:sp modelId="{FFE1C8C2-0854-F542-A5C9-0F190D08D377}">
      <dsp:nvSpPr>
        <dsp:cNvPr id="0" name=""/>
        <dsp:cNvSpPr/>
      </dsp:nvSpPr>
      <dsp:spPr>
        <a:xfrm>
          <a:off x="2182076" y="967958"/>
          <a:ext cx="3478869" cy="7923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noProof="0" dirty="0"/>
            <a:t>Combining the outputs of available analyses and matching them with needs and opportunities – </a:t>
          </a:r>
          <a:r>
            <a:rPr lang="en-GB" sz="1200" b="1" kern="1200" noProof="0" dirty="0"/>
            <a:t>prepare a background for proposals of missions within RIS3</a:t>
          </a:r>
          <a:r>
            <a:rPr lang="cs-CZ" sz="1200" b="1" kern="1200" noProof="0" dirty="0"/>
            <a:t> </a:t>
          </a:r>
          <a:endParaRPr lang="en-GB" sz="1200" b="1" kern="1200" noProof="0" dirty="0"/>
        </a:p>
      </dsp:txBody>
      <dsp:txXfrm>
        <a:off x="2182076" y="967958"/>
        <a:ext cx="3478869" cy="792362"/>
      </dsp:txXfrm>
    </dsp:sp>
    <dsp:sp modelId="{FBA74F1E-824C-C94B-A403-D49DB872FD16}">
      <dsp:nvSpPr>
        <dsp:cNvPr id="0" name=""/>
        <dsp:cNvSpPr/>
      </dsp:nvSpPr>
      <dsp:spPr>
        <a:xfrm rot="5400000">
          <a:off x="2460394" y="2698506"/>
          <a:ext cx="797018" cy="62840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F1157A-5FE7-4C44-A4F3-45E09E3FD212}">
      <dsp:nvSpPr>
        <dsp:cNvPr id="0" name=""/>
        <dsp:cNvSpPr/>
      </dsp:nvSpPr>
      <dsp:spPr>
        <a:xfrm>
          <a:off x="2106172" y="1935428"/>
          <a:ext cx="929200" cy="650410"/>
        </a:xfrm>
        <a:prstGeom prst="roundRect">
          <a:avLst>
            <a:gd name="adj" fmla="val 16670"/>
          </a:avLst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noProof="0" dirty="0"/>
            <a:t>Develop vision, goals and targets</a:t>
          </a:r>
        </a:p>
      </dsp:txBody>
      <dsp:txXfrm>
        <a:off x="2137928" y="1967184"/>
        <a:ext cx="865688" cy="586898"/>
      </dsp:txXfrm>
    </dsp:sp>
    <dsp:sp modelId="{51A84AD5-4B69-E647-B00F-949AE83F05E4}">
      <dsp:nvSpPr>
        <dsp:cNvPr id="0" name=""/>
        <dsp:cNvSpPr/>
      </dsp:nvSpPr>
      <dsp:spPr>
        <a:xfrm>
          <a:off x="3175179" y="1907839"/>
          <a:ext cx="3898352" cy="7055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GB" sz="1200" b="1" kern="1200" noProof="0" dirty="0"/>
            <a:t>Definition of a few missions within RIS3 and their targets and indicators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GB" sz="1200" kern="1200" noProof="0" dirty="0"/>
            <a:t> RIS3 missions - areas where the Czech Republic has the best potential and needs to reach a change</a:t>
          </a:r>
        </a:p>
      </dsp:txBody>
      <dsp:txXfrm>
        <a:off x="3175179" y="1907839"/>
        <a:ext cx="3898352" cy="705581"/>
      </dsp:txXfrm>
    </dsp:sp>
    <dsp:sp modelId="{729B9085-4271-B248-BCFA-430C6B7BE97F}">
      <dsp:nvSpPr>
        <dsp:cNvPr id="0" name=""/>
        <dsp:cNvSpPr/>
      </dsp:nvSpPr>
      <dsp:spPr>
        <a:xfrm rot="5400000">
          <a:off x="3644822" y="3866235"/>
          <a:ext cx="784836" cy="630948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6E236C-05CE-024B-8ACE-F18358B9B4DA}">
      <dsp:nvSpPr>
        <dsp:cNvPr id="0" name=""/>
        <dsp:cNvSpPr/>
      </dsp:nvSpPr>
      <dsp:spPr>
        <a:xfrm>
          <a:off x="3266300" y="3090039"/>
          <a:ext cx="929200" cy="650410"/>
        </a:xfrm>
        <a:prstGeom prst="roundRect">
          <a:avLst>
            <a:gd name="adj" fmla="val 16670"/>
          </a:avLst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noProof="0" dirty="0"/>
            <a:t>Develop detailed STI for SDGs roadmap</a:t>
          </a:r>
        </a:p>
      </dsp:txBody>
      <dsp:txXfrm>
        <a:off x="3298056" y="3121795"/>
        <a:ext cx="865688" cy="586898"/>
      </dsp:txXfrm>
    </dsp:sp>
    <dsp:sp modelId="{006C8AFD-0691-484A-B708-00267599B0C6}">
      <dsp:nvSpPr>
        <dsp:cNvPr id="0" name=""/>
        <dsp:cNvSpPr/>
      </dsp:nvSpPr>
      <dsp:spPr>
        <a:xfrm>
          <a:off x="4374350" y="2952994"/>
          <a:ext cx="4391141" cy="10072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b="1" kern="1200" noProof="0" dirty="0"/>
            <a:t> Operationalisation of the missions</a:t>
          </a:r>
          <a:r>
            <a:rPr lang="en-GB" sz="1200" b="0" kern="1200" noProof="0" dirty="0"/>
            <a:t>: I</a:t>
          </a:r>
          <a:r>
            <a:rPr lang="en-GB" sz="1200" kern="1200" noProof="0" dirty="0"/>
            <a:t>ntervention logic, implementation action plan/roadmap linking funding sources and instruments</a:t>
          </a:r>
          <a:endParaRPr lang="en-GB" sz="1200" kern="1200" noProof="0" dirty="0">
            <a:solidFill>
              <a:srgbClr val="FF0000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b="1" kern="1200" noProof="0" dirty="0"/>
            <a:t>System of governance </a:t>
          </a:r>
          <a:r>
            <a:rPr lang="en-GB" sz="1200" kern="1200" noProof="0" dirty="0"/>
            <a:t>- system ensuring </a:t>
          </a:r>
          <a:r>
            <a:rPr lang="en-GB" sz="1200" b="1" kern="1200" noProof="0" dirty="0"/>
            <a:t>continuous strategic development </a:t>
          </a:r>
          <a:r>
            <a:rPr lang="en-GB" sz="1200" kern="1200" noProof="0" dirty="0"/>
            <a:t>of the missions as STI roadmaps, incorporation of foresight</a:t>
          </a:r>
        </a:p>
      </dsp:txBody>
      <dsp:txXfrm>
        <a:off x="4374350" y="2952994"/>
        <a:ext cx="4391141" cy="1007295"/>
      </dsp:txXfrm>
    </dsp:sp>
    <dsp:sp modelId="{7621A4B1-7E3C-C64C-8A36-6F2E593B897C}">
      <dsp:nvSpPr>
        <dsp:cNvPr id="0" name=""/>
        <dsp:cNvSpPr/>
      </dsp:nvSpPr>
      <dsp:spPr>
        <a:xfrm>
          <a:off x="4407486" y="4084823"/>
          <a:ext cx="929200" cy="650410"/>
        </a:xfrm>
        <a:prstGeom prst="roundRect">
          <a:avLst>
            <a:gd name="adj" fmla="val 16670"/>
          </a:avLst>
        </a:prstGeom>
        <a:solidFill>
          <a:schemeClr val="bg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noProof="0" dirty="0"/>
            <a:t>Monitor, evaluate and update plan</a:t>
          </a:r>
        </a:p>
      </dsp:txBody>
      <dsp:txXfrm>
        <a:off x="4439242" y="4116579"/>
        <a:ext cx="865688" cy="586898"/>
      </dsp:txXfrm>
    </dsp:sp>
    <dsp:sp modelId="{4E9FEA2D-183E-466D-8F1D-68128A856034}">
      <dsp:nvSpPr>
        <dsp:cNvPr id="0" name=""/>
        <dsp:cNvSpPr/>
      </dsp:nvSpPr>
      <dsp:spPr>
        <a:xfrm>
          <a:off x="5419543" y="4151322"/>
          <a:ext cx="1889340" cy="5256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200" kern="1200" noProof="0" dirty="0"/>
            <a:t>Setting up the monitoring and evaluation system </a:t>
          </a:r>
        </a:p>
      </dsp:txBody>
      <dsp:txXfrm>
        <a:off x="5419543" y="4151322"/>
        <a:ext cx="1889340" cy="5256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91050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FB0F22-8DED-4CDA-BC4E-47C3EA70254F}" type="datetimeFigureOut">
              <a:rPr lang="cs-CZ" smtClean="0"/>
              <a:pPr/>
              <a:t>05.12.2022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C9265F-04F2-4D47-A1E7-EE74899987E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338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0993F1-D5EC-4943-97AA-C86D9E6B9167}" type="datetimeFigureOut">
              <a:rPr lang="cs-CZ" smtClean="0"/>
              <a:pPr/>
              <a:t>05.12.2022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64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60BDDA-8E2B-4061-8BE0-CED46ED9403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5258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   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60BDDA-8E2B-4061-8BE0-CED46ED94034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36064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Our motivation: </a:t>
            </a:r>
            <a:endParaRPr lang="cs-CZ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National RIS3 was approved by the Czech government in January 2021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flexibility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</a:t>
            </a:r>
            <a:r>
              <a:rPr lang="en-US" sz="1200" kern="150" dirty="0">
                <a:ea typeface="SimSun" panose="02010600030101010101" pitchFamily="2" charset="-122"/>
                <a:cs typeface="Lucida Sans" panose="020B0602030504020204" pitchFamily="34" charset="0"/>
              </a:rPr>
              <a:t>Annex 1-3</a:t>
            </a:r>
            <a:endParaRPr lang="cs-CZ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Strategy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was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send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EC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Currently we are responding the EC’s questions 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Basic structure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While horizontal and domains of research and innovation specialization are well developed, societal challenges need to be improved. We would like to build societal challenges/missions based on objectives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 the Agenda 2030 and its Sustainable Development Goals.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60BDDA-8E2B-4061-8BE0-CED46ED94034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6879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1800" b="1" dirty="0">
                <a:solidFill>
                  <a:srgbClr val="FF0000"/>
                </a:solidFill>
              </a:rPr>
              <a:t>https://s3platform.jrc.ec.europa.eu/pilot-</a:t>
            </a:r>
            <a:r>
              <a:rPr lang="cs-CZ" sz="1800" b="1" dirty="0" err="1">
                <a:solidFill>
                  <a:srgbClr val="FF0000"/>
                </a:solidFill>
              </a:rPr>
              <a:t>methodology</a:t>
            </a:r>
            <a:endParaRPr lang="cs-CZ" sz="1800" b="1" dirty="0">
              <a:solidFill>
                <a:srgbClr val="FF0000"/>
              </a:solidFill>
            </a:endParaRPr>
          </a:p>
          <a:p>
            <a:endParaRPr lang="cs-CZ" sz="1800" b="1" dirty="0">
              <a:solidFill>
                <a:srgbClr val="FF0000"/>
              </a:solidFill>
            </a:endParaRPr>
          </a:p>
          <a:p>
            <a:r>
              <a:rPr lang="cs-CZ" sz="1800" b="1" dirty="0" err="1">
                <a:solidFill>
                  <a:srgbClr val="FF0000"/>
                </a:solidFill>
              </a:rPr>
              <a:t>How</a:t>
            </a:r>
            <a:r>
              <a:rPr lang="cs-CZ" sz="1800" b="1" dirty="0">
                <a:solidFill>
                  <a:srgbClr val="FF0000"/>
                </a:solidFill>
              </a:rPr>
              <a:t> to </a:t>
            </a:r>
            <a:r>
              <a:rPr lang="cs-CZ" sz="1800" b="1" dirty="0" err="1">
                <a:solidFill>
                  <a:srgbClr val="FF0000"/>
                </a:solidFill>
              </a:rPr>
              <a:t>get</a:t>
            </a:r>
            <a:r>
              <a:rPr lang="cs-CZ" sz="1800" b="1" dirty="0">
                <a:solidFill>
                  <a:srgbClr val="FF0000"/>
                </a:solidFill>
              </a:rPr>
              <a:t> to </a:t>
            </a:r>
            <a:r>
              <a:rPr lang="cs-CZ" sz="1800" b="1" dirty="0" err="1">
                <a:solidFill>
                  <a:srgbClr val="FF0000"/>
                </a:solidFill>
              </a:rPr>
              <a:t>missions</a:t>
            </a:r>
            <a:endParaRPr lang="cs-CZ" sz="1800" b="1" dirty="0">
              <a:solidFill>
                <a:srgbClr val="FF0000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Definition of a set up ensuring </a:t>
            </a: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continuous strategic development of the missions as STI Roadmaps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dirty="0"/>
              <a:t>Relatively focused approach – implementation of missions only for some selected SDGs. </a:t>
            </a:r>
          </a:p>
          <a:p>
            <a:r>
              <a:rPr lang="en-GB" dirty="0"/>
              <a:t>Identify SDGs that best intersect with the Czech National RIS3 Strategy (NRIS3) priorities (domains of specialisation/S3 approach) and European Green Deal agenda</a:t>
            </a:r>
            <a:r>
              <a:rPr lang="cs-CZ" dirty="0"/>
              <a:t> </a:t>
            </a:r>
            <a:endParaRPr lang="en-US" dirty="0"/>
          </a:p>
          <a:p>
            <a:endParaRPr lang="en-US" dirty="0"/>
          </a:p>
          <a:p>
            <a:r>
              <a:rPr lang="en-US" dirty="0"/>
              <a:t>Utilize current analysis: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Sectoral analysis of R&amp;D in the Czech Republic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Analysis of KETs in the Czech Republic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Czech large-scale research infrastructures – research topics within selected SDGs through which the infrastructures can help in achieving the SDGs.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Inputs from the EDP process so far indicating </a:t>
            </a:r>
            <a:r>
              <a:rPr lang="en-US" dirty="0" err="1"/>
              <a:t>prioritisation</a:t>
            </a:r>
            <a:r>
              <a:rPr lang="en-US" dirty="0"/>
              <a:t> of some challenges/SDGs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Agenda 2030 – current report summarizing the progress towards SDGs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Regional RIS3 – some contain SDGs orientation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Horizon Scanning (Technological foresight by Technology Centre of Czech Academy of Sciences) and its update within the STRATIN+ project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Future-Pro project – mapping potential of social humanities in the Czech Republic and megatrends 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cs-CZ" sz="1800" b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60BDDA-8E2B-4061-8BE0-CED46ED94034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0353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Goals: </a:t>
            </a:r>
            <a:endParaRPr lang="cs-CZ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Development of a </a:t>
            </a: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methodological framework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 identification of the thematic orientation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the RIS3 missions. </a:t>
            </a:r>
            <a:endParaRPr lang="cs-CZ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Identification of thematic clusters based on the RIS3 focus, RD&amp;I potential to fulfil the SDGs, needs and opportunities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(analytical preparation of grounds for the definition of missions).</a:t>
            </a:r>
            <a:endParaRPr lang="cs-CZ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Strong accent on green technologies, green solutions: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Domains 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</a:t>
            </a:r>
            <a:r>
              <a:rPr lang="cs-CZ" sz="1200" b="1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nvironmental</a:t>
            </a:r>
            <a:r>
              <a:rPr lang="cs-CZ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</a:t>
            </a:r>
            <a:r>
              <a:rPr lang="cs-CZ" sz="1200" b="1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friendly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Transport</a:t>
            </a:r>
            <a:r>
              <a:rPr lang="cs-CZ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/Green </a:t>
            </a:r>
            <a:r>
              <a:rPr lang="cs-CZ" sz="1200" b="1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technologies</a:t>
            </a:r>
            <a:r>
              <a:rPr lang="cs-CZ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cs-CZ" sz="1200" b="1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bioeconomy</a:t>
            </a:r>
            <a:r>
              <a:rPr lang="cs-CZ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1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</a:t>
            </a:r>
            <a:r>
              <a:rPr lang="cs-CZ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1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sustainable</a:t>
            </a:r>
            <a:r>
              <a:rPr lang="cs-CZ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1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food</a:t>
            </a:r>
            <a:r>
              <a:rPr lang="cs-CZ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1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resources</a:t>
            </a:r>
            <a:r>
              <a:rPr lang="cs-CZ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</a:t>
            </a:r>
            <a:r>
              <a:rPr lang="en-U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Intelligent urban areas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Besides this, each other domain contains themes in this direction. </a:t>
            </a:r>
            <a:b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GB" sz="1200" b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60BDDA-8E2B-4061-8BE0-CED46ED94034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60BDDA-8E2B-4061-8BE0-CED46ED94034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83269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60BDDA-8E2B-4061-8BE0-CED46ED94034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89270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sz="1200" dirty="0"/>
              <a:t>Realisation of a mission:</a:t>
            </a:r>
          </a:p>
          <a:p>
            <a:pPr lvl="1"/>
            <a:r>
              <a:rPr lang="en-GB" sz="1000" dirty="0"/>
              <a:t> Targeted calls </a:t>
            </a:r>
          </a:p>
          <a:p>
            <a:pPr lvl="2"/>
            <a:r>
              <a:rPr lang="en-GB" sz="1000" dirty="0"/>
              <a:t>OPJAK / OPTAC</a:t>
            </a:r>
          </a:p>
          <a:p>
            <a:pPr lvl="2"/>
            <a:r>
              <a:rPr lang="en-GB" sz="1000" dirty="0"/>
              <a:t>Technological Agency</a:t>
            </a:r>
          </a:p>
          <a:p>
            <a:pPr lvl="2"/>
            <a:r>
              <a:rPr lang="en-GB" sz="1000" dirty="0"/>
              <a:t>National RD&amp;I support programmes</a:t>
            </a:r>
          </a:p>
          <a:p>
            <a:pPr lvl="1"/>
            <a:r>
              <a:rPr lang="en-GB" sz="1000" dirty="0"/>
              <a:t>Bonification in standard call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60BDDA-8E2B-4061-8BE0-CED46ED94034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96291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rgbClr val="004B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714" y="0"/>
            <a:ext cx="9143999" cy="6206002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4851400" y="2844800"/>
            <a:ext cx="4293313" cy="4013199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 userDrawn="1"/>
        </p:nvSpPr>
        <p:spPr>
          <a:xfrm>
            <a:off x="0" y="5654675"/>
            <a:ext cx="2320925" cy="1203325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44500" y="446088"/>
            <a:ext cx="8242300" cy="615553"/>
          </a:xfrm>
        </p:spPr>
        <p:txBody>
          <a:bodyPr wrap="square" lIns="0" tIns="0" rIns="0" bIns="0" anchor="t" anchorCtr="0">
            <a:sp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44500" y="1061640"/>
            <a:ext cx="8242300" cy="1800000"/>
          </a:xfrm>
        </p:spPr>
        <p:txBody>
          <a:bodyPr wrap="square" lIns="0" tIns="360000" rIns="0" bIns="0">
            <a:no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pic>
        <p:nvPicPr>
          <p:cNvPr id="12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0" y="5806475"/>
            <a:ext cx="1699200" cy="798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5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0400" y="3632034"/>
            <a:ext cx="4053600" cy="32259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Zástupný symbol pro číslo snímku 4"/>
          <p:cNvSpPr>
            <a:spLocks noGrp="1"/>
          </p:cNvSpPr>
          <p:nvPr userDrawn="1"/>
        </p:nvSpPr>
        <p:spPr>
          <a:xfrm>
            <a:off x="8141197" y="6335867"/>
            <a:ext cx="460893" cy="365125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8840746-E84D-450F-9CEF-85632363BC31}" type="slidenum">
              <a:rPr lang="cs-CZ" baseline="0" smtClean="0">
                <a:solidFill>
                  <a:schemeClr val="bg1"/>
                </a:solidFill>
              </a:rPr>
              <a:pPr/>
              <a:t>‹#›</a:t>
            </a:fld>
            <a:endParaRPr lang="cs-CZ" baseline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2970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 anchor="t" anchorCtr="0"/>
          <a:lstStyle/>
          <a:p>
            <a:r>
              <a:rPr lang="cs-CZ"/>
              <a:t>Kliknutím lze upravit styl.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0"/>
          </p:nvPr>
        </p:nvSpPr>
        <p:spPr>
          <a:xfrm>
            <a:off x="444500" y="1000086"/>
            <a:ext cx="8242300" cy="4654589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713174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kt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1112" y="446088"/>
            <a:ext cx="3609975" cy="430887"/>
          </a:xfrm>
        </p:spPr>
        <p:txBody>
          <a:bodyPr lIns="0" tIns="0" rIns="0" bIns="0" anchor="t" anchorCtr="0">
            <a:spAutoFit/>
          </a:bodyPr>
          <a:lstStyle>
            <a:lvl1pPr algn="l">
              <a:defRPr sz="2800">
                <a:solidFill>
                  <a:schemeClr val="accent2"/>
                </a:solidFill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4"/>
          </p:nvPr>
        </p:nvSpPr>
        <p:spPr>
          <a:xfrm>
            <a:off x="444500" y="446088"/>
            <a:ext cx="4203700" cy="5208587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5"/>
          </p:nvPr>
        </p:nvSpPr>
        <p:spPr>
          <a:xfrm>
            <a:off x="5091113" y="876975"/>
            <a:ext cx="3609975" cy="47777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713174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/>
          <p:cNvSpPr>
            <a:spLocks noGrp="1"/>
          </p:cNvSpPr>
          <p:nvPr>
            <p:ph sz="quarter" idx="10"/>
          </p:nvPr>
        </p:nvSpPr>
        <p:spPr>
          <a:xfrm>
            <a:off x="444500" y="1000085"/>
            <a:ext cx="8256588" cy="4654589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3885243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ěrečný snímek">
    <p:bg>
      <p:bgPr>
        <a:solidFill>
          <a:srgbClr val="004B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714" y="0"/>
            <a:ext cx="9143999" cy="6206002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4851400" y="2844800"/>
            <a:ext cx="4293313" cy="4013199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 userDrawn="1"/>
        </p:nvSpPr>
        <p:spPr>
          <a:xfrm>
            <a:off x="0" y="5654675"/>
            <a:ext cx="2320925" cy="1203325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44500" y="1800000"/>
            <a:ext cx="8242299" cy="615553"/>
          </a:xfrm>
        </p:spPr>
        <p:txBody>
          <a:bodyPr anchor="t" anchorCtr="0"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pic>
        <p:nvPicPr>
          <p:cNvPr id="12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0" y="5806475"/>
            <a:ext cx="1699200" cy="798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5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0400" y="3632034"/>
            <a:ext cx="4053600" cy="32259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Zástupný symbol pro číslo snímku 4"/>
          <p:cNvSpPr>
            <a:spLocks noGrp="1"/>
          </p:cNvSpPr>
          <p:nvPr userDrawn="1"/>
        </p:nvSpPr>
        <p:spPr>
          <a:xfrm>
            <a:off x="8141197" y="6335867"/>
            <a:ext cx="460893" cy="365125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8840746-E84D-450F-9CEF-85632363BC31}" type="slidenum">
              <a:rPr lang="cs-CZ" baseline="0" smtClean="0">
                <a:solidFill>
                  <a:schemeClr val="bg1"/>
                </a:solidFill>
              </a:rPr>
              <a:pPr/>
              <a:t>‹#›</a:t>
            </a:fld>
            <a:endParaRPr lang="cs-CZ" baseline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5586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4B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0399" y="3632033"/>
            <a:ext cx="4053600" cy="3225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Obdélník 6"/>
          <p:cNvSpPr/>
          <p:nvPr/>
        </p:nvSpPr>
        <p:spPr>
          <a:xfrm>
            <a:off x="0" y="0"/>
            <a:ext cx="9143999" cy="61007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0" rIns="0" bIns="0" rtlCol="0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44500" y="446088"/>
            <a:ext cx="8242299" cy="55399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44500" y="1000086"/>
            <a:ext cx="8242300" cy="4654589"/>
          </a:xfrm>
          <a:prstGeom prst="rect">
            <a:avLst/>
          </a:prstGeom>
        </p:spPr>
        <p:txBody>
          <a:bodyPr vert="horz" lIns="0" tIns="360000" rIns="0" bIns="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2771776" y="6100763"/>
            <a:ext cx="1800224" cy="75723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endParaRPr lang="cs-CZ" sz="900" dirty="0">
              <a:solidFill>
                <a:schemeClr val="bg1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444500" y="6100763"/>
            <a:ext cx="1876425" cy="75723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endParaRPr lang="cs-CZ" sz="900">
              <a:solidFill>
                <a:schemeClr val="bg1"/>
              </a:solidFill>
            </a:endParaRPr>
          </a:p>
        </p:txBody>
      </p:sp>
      <p:sp>
        <p:nvSpPr>
          <p:cNvPr id="12" name="Zástupný symbol pro číslo snímku 4"/>
          <p:cNvSpPr>
            <a:spLocks noGrp="1"/>
          </p:cNvSpPr>
          <p:nvPr/>
        </p:nvSpPr>
        <p:spPr>
          <a:xfrm>
            <a:off x="8141197" y="6335867"/>
            <a:ext cx="460893" cy="365125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8840746-E84D-450F-9CEF-85632363BC31}" type="slidenum">
              <a:rPr lang="cs-CZ" baseline="0" smtClean="0">
                <a:solidFill>
                  <a:schemeClr val="bg1"/>
                </a:solidFill>
              </a:rPr>
              <a:pPr/>
              <a:t>‹#›</a:t>
            </a:fld>
            <a:endParaRPr lang="cs-CZ" baseline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947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1" r:id="rId3"/>
    <p:sldLayoutId id="2147483653" r:id="rId4"/>
    <p:sldLayoutId id="2147483655" r:id="rId5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360363" indent="-360363" algn="l" defTabSz="914400" rtl="0" eaLnBrk="1" latinLnBrk="0" hangingPunct="1">
        <a:spcBef>
          <a:spcPct val="20000"/>
        </a:spcBef>
        <a:buFontTx/>
        <a:buBlip>
          <a:blip r:embed="rId8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20725" indent="-360363" algn="l" defTabSz="914400" rtl="0" eaLnBrk="1" latinLnBrk="0" hangingPunct="1">
        <a:spcBef>
          <a:spcPct val="20000"/>
        </a:spcBef>
        <a:buFontTx/>
        <a:buBlip>
          <a:blip r:embed="rId9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73150" indent="-352425" algn="l" defTabSz="914400" rtl="0" eaLnBrk="1" latinLnBrk="0" hangingPunct="1">
        <a:spcBef>
          <a:spcPct val="20000"/>
        </a:spcBef>
        <a:buFontTx/>
        <a:buBlip>
          <a:blip r:embed="rId8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435100" indent="-361950" algn="l" defTabSz="914400" rtl="0" eaLnBrk="1" latinLnBrk="0" hangingPunct="1">
        <a:spcBef>
          <a:spcPct val="20000"/>
        </a:spcBef>
        <a:buFontTx/>
        <a:buBlip>
          <a:blip r:embed="rId9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4pPr>
      <a:lvl5pPr marL="1795463" indent="-360363" algn="l" defTabSz="914400" rtl="0" eaLnBrk="1" latinLnBrk="0" hangingPunct="1">
        <a:spcBef>
          <a:spcPct val="20000"/>
        </a:spcBef>
        <a:buFontTx/>
        <a:buBlip>
          <a:blip r:embed="rId8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is3.cz/" TargetMode="External"/><Relationship Id="rId7" Type="http://schemas.openxmlformats.org/officeDocument/2006/relationships/image" Target="../media/image10.png"/><Relationship Id="rId2" Type="http://schemas.openxmlformats.org/officeDocument/2006/relationships/hyperlink" Target="https://www.ris3.cz/en/priorities/missions-and-societal-challenges/the-mission-improving-the-material-energy-and-emissions-efficiency-of-the-economy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11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hyperlink" Target="http://www.ris3.cz/" TargetMode="External"/><Relationship Id="rId4" Type="http://schemas.openxmlformats.org/officeDocument/2006/relationships/hyperlink" Target="https://www.ris3.cz/en/priorities/missions-and-societal-challenges/the-mission-strengthening-societys-resilience-to-security-threats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emf"/><Relationship Id="rId4" Type="http://schemas.openxmlformats.org/officeDocument/2006/relationships/image" Target="../media/image16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44500" y="446088"/>
            <a:ext cx="8242300" cy="5109091"/>
          </a:xfrm>
        </p:spPr>
        <p:txBody>
          <a:bodyPr/>
          <a:lstStyle/>
          <a:p>
            <a:br>
              <a:rPr lang="en-US" b="1" dirty="0">
                <a:cs typeface="Calibri"/>
              </a:rPr>
            </a:br>
            <a:r>
              <a:rPr lang="en-GB" b="1" dirty="0"/>
              <a:t>Development of mission-oriented RIS3 priorities within STI Roadmaps for SDGs framework</a:t>
            </a:r>
            <a:r>
              <a:rPr lang="cs-CZ" dirty="0"/>
              <a:t> </a:t>
            </a:r>
            <a:br>
              <a:rPr lang="en-US" b="1" i="1" dirty="0"/>
            </a:br>
            <a:br>
              <a:rPr lang="en-US" b="1" dirty="0"/>
            </a:br>
            <a:r>
              <a:rPr lang="en-US" sz="2400" b="1" dirty="0"/>
              <a:t>December 8, 2022</a:t>
            </a:r>
            <a:r>
              <a:rPr lang="en-US" sz="2400" dirty="0"/>
              <a:t> </a:t>
            </a:r>
            <a:br>
              <a:rPr lang="en-US" sz="2400" dirty="0"/>
            </a:br>
            <a:br>
              <a:rPr lang="en-US" sz="2400" dirty="0"/>
            </a:br>
            <a:r>
              <a:rPr lang="en-US" sz="2800" dirty="0"/>
              <a:t>Peer-to-peer policy workshop </a:t>
            </a:r>
            <a:br>
              <a:rPr lang="en-US" sz="2800" dirty="0"/>
            </a:br>
            <a:r>
              <a:rPr lang="en-US" sz="2800" dirty="0"/>
              <a:t>with Serbia, Ukraine and Czechia</a:t>
            </a:r>
            <a:br>
              <a:rPr lang="cs-CZ" sz="2800" dirty="0"/>
            </a:b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90109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13">
            <a:extLst>
              <a:ext uri="{FF2B5EF4-FFF2-40B4-BE49-F238E27FC236}">
                <a16:creationId xmlns:a16="http://schemas.microsoft.com/office/drawing/2014/main" id="{17E26F91-267E-2E42-B866-1F7C8658FED6}"/>
              </a:ext>
            </a:extLst>
          </p:cNvPr>
          <p:cNvSpPr/>
          <p:nvPr/>
        </p:nvSpPr>
        <p:spPr>
          <a:xfrm>
            <a:off x="389318" y="923995"/>
            <a:ext cx="2860911" cy="442674"/>
          </a:xfrm>
          <a:prstGeom prst="roundRect">
            <a:avLst/>
          </a:prstGeom>
          <a:solidFill>
            <a:srgbClr val="5B9BD5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2000" b="1" kern="150" dirty="0">
                <a:solidFill>
                  <a:schemeClr val="bg2"/>
                </a:solidFill>
                <a:latin typeface="+mj-lt"/>
                <a:ea typeface="Source Sans Pro" panose="020B0503030403020204" pitchFamily="34" charset="0"/>
              </a:rPr>
              <a:t>Horizontal priorities</a:t>
            </a:r>
            <a:endParaRPr lang="en-GB" sz="2000" b="1" dirty="0">
              <a:solidFill>
                <a:schemeClr val="bg2"/>
              </a:solidFill>
              <a:latin typeface="+mj-lt"/>
              <a:ea typeface="Source Sans Pro" panose="020B0503030403020204" pitchFamily="34" charset="0"/>
            </a:endParaRPr>
          </a:p>
        </p:txBody>
      </p:sp>
      <p:sp>
        <p:nvSpPr>
          <p:cNvPr id="8" name="Obdélník 13">
            <a:extLst>
              <a:ext uri="{FF2B5EF4-FFF2-40B4-BE49-F238E27FC236}">
                <a16:creationId xmlns:a16="http://schemas.microsoft.com/office/drawing/2014/main" id="{17E26F91-267E-2E42-B866-1F7C8658FED6}"/>
              </a:ext>
            </a:extLst>
          </p:cNvPr>
          <p:cNvSpPr/>
          <p:nvPr/>
        </p:nvSpPr>
        <p:spPr>
          <a:xfrm>
            <a:off x="3789947" y="946864"/>
            <a:ext cx="5161547" cy="442674"/>
          </a:xfrm>
          <a:prstGeom prst="roundRect">
            <a:avLst/>
          </a:prstGeom>
          <a:solidFill>
            <a:srgbClr val="4472C4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2000" b="1" kern="150" dirty="0">
                <a:solidFill>
                  <a:schemeClr val="bg2"/>
                </a:solidFill>
                <a:latin typeface="+mj-lt"/>
                <a:ea typeface="Source Sans Pro" panose="020B0503030403020204" pitchFamily="34" charset="0"/>
              </a:rPr>
              <a:t>Vertical thematical priorities</a:t>
            </a:r>
          </a:p>
        </p:txBody>
      </p:sp>
      <p:sp>
        <p:nvSpPr>
          <p:cNvPr id="9" name="Obdélník 13">
            <a:extLst>
              <a:ext uri="{FF2B5EF4-FFF2-40B4-BE49-F238E27FC236}">
                <a16:creationId xmlns:a16="http://schemas.microsoft.com/office/drawing/2014/main" id="{17E26F91-267E-2E42-B866-1F7C8658FED6}"/>
              </a:ext>
            </a:extLst>
          </p:cNvPr>
          <p:cNvSpPr/>
          <p:nvPr/>
        </p:nvSpPr>
        <p:spPr>
          <a:xfrm>
            <a:off x="346787" y="1693876"/>
            <a:ext cx="2860911" cy="3697218"/>
          </a:xfrm>
          <a:prstGeom prst="roundRect">
            <a:avLst/>
          </a:prstGeom>
          <a:solidFill>
            <a:schemeClr val="bg2">
              <a:lumMod val="95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 anchor="t">
            <a:spAutoFit/>
          </a:bodyPr>
          <a:lstStyle/>
          <a:p>
            <a:pPr>
              <a:spcAft>
                <a:spcPts val="600"/>
              </a:spcAft>
            </a:pPr>
            <a:r>
              <a:rPr lang="en-GB" sz="1600" kern="150" dirty="0">
                <a:solidFill>
                  <a:schemeClr val="tx2"/>
                </a:solidFill>
                <a:latin typeface="+mj-lt"/>
                <a:ea typeface="Source Sans Pro" panose="020B0503030403020204" pitchFamily="34" charset="0"/>
              </a:rPr>
              <a:t>Response to generic / horizontal problems of the RD&amp;I system in the CZ in key areas of change</a:t>
            </a:r>
            <a:endParaRPr lang="en-GB" sz="1600" dirty="0">
              <a:solidFill>
                <a:schemeClr val="tx2"/>
              </a:solidFill>
              <a:latin typeface="+mj-lt"/>
              <a:ea typeface="Source Sans Pro" panose="020B0503030403020204" pitchFamily="34" charset="0"/>
            </a:endParaRPr>
          </a:p>
          <a:p>
            <a:pPr>
              <a:spcAft>
                <a:spcPts val="600"/>
              </a:spcAft>
            </a:pPr>
            <a:r>
              <a:rPr lang="en-GB" sz="1600" b="1" kern="150" dirty="0">
                <a:solidFill>
                  <a:schemeClr val="tx2"/>
                </a:solidFill>
                <a:latin typeface="+mj-lt"/>
                <a:ea typeface="Source Sans Pro" panose="020B0503030403020204" pitchFamily="34" charset="0"/>
              </a:rPr>
              <a:t>Horizontal RIS3 strategic and specific objectives for key areas of change: </a:t>
            </a:r>
            <a:endParaRPr lang="en-GB" sz="1600" kern="150" dirty="0">
              <a:solidFill>
                <a:schemeClr val="tx2"/>
              </a:solidFill>
              <a:latin typeface="+mj-lt"/>
              <a:ea typeface="Source Sans Pro" panose="020B0503030403020204" pitchFamily="34" charset="0"/>
              <a:cs typeface="Calibri"/>
            </a:endParaRPr>
          </a:p>
          <a:p>
            <a:pPr marL="544195" lvl="1" indent="-86995">
              <a:spcAft>
                <a:spcPts val="600"/>
              </a:spcAft>
              <a:buFont typeface="Arial" pitchFamily="34" charset="0"/>
              <a:buChar char="•"/>
            </a:pPr>
            <a:r>
              <a:rPr lang="en-GB" sz="1600" kern="150" dirty="0">
                <a:solidFill>
                  <a:schemeClr val="tx2"/>
                </a:solidFill>
                <a:latin typeface="+mj-lt"/>
                <a:ea typeface="Source Sans Pro" panose="020B0503030403020204" pitchFamily="34" charset="0"/>
              </a:rPr>
              <a:t> </a:t>
            </a:r>
            <a:r>
              <a:rPr lang="cs-CZ" sz="1600" b="1" kern="150" dirty="0">
                <a:solidFill>
                  <a:schemeClr val="tx2"/>
                </a:solidFill>
                <a:latin typeface="+mj-lt"/>
                <a:ea typeface="Source Sans Pro" panose="020B0503030403020204" pitchFamily="34" charset="0"/>
              </a:rPr>
              <a:t>Business</a:t>
            </a:r>
            <a:r>
              <a:rPr lang="en-GB" sz="1600" kern="150" dirty="0">
                <a:solidFill>
                  <a:schemeClr val="tx2"/>
                </a:solidFill>
                <a:latin typeface="+mj-lt"/>
                <a:ea typeface="Source Sans Pro" panose="020B0503030403020204" pitchFamily="34" charset="0"/>
              </a:rPr>
              <a:t> </a:t>
            </a:r>
            <a:r>
              <a:rPr lang="en-GB" sz="1600" b="1" kern="150" dirty="0">
                <a:solidFill>
                  <a:schemeClr val="tx2"/>
                </a:solidFill>
                <a:latin typeface="+mj-lt"/>
                <a:ea typeface="Source Sans Pro" panose="020B0503030403020204" pitchFamily="34" charset="0"/>
              </a:rPr>
              <a:t>RD&amp;I</a:t>
            </a:r>
            <a:endParaRPr lang="en-GB" sz="1600" b="1" kern="150" dirty="0">
              <a:solidFill>
                <a:schemeClr val="tx2"/>
              </a:solidFill>
              <a:latin typeface="+mj-lt"/>
              <a:ea typeface="Source Sans Pro" panose="020B0503030403020204" pitchFamily="34" charset="0"/>
              <a:cs typeface="Calibri"/>
            </a:endParaRPr>
          </a:p>
          <a:p>
            <a:pPr marL="544195" lvl="1" indent="-86995">
              <a:spcAft>
                <a:spcPts val="600"/>
              </a:spcAft>
              <a:buFont typeface="Arial" pitchFamily="34" charset="0"/>
              <a:buChar char="•"/>
            </a:pPr>
            <a:r>
              <a:rPr lang="en-GB" sz="1600" b="1" kern="150" dirty="0">
                <a:solidFill>
                  <a:schemeClr val="tx2"/>
                </a:solidFill>
                <a:latin typeface="+mj-lt"/>
                <a:ea typeface="Source Sans Pro" panose="020B0503030403020204" pitchFamily="34" charset="0"/>
              </a:rPr>
              <a:t> Public R&amp;D</a:t>
            </a:r>
            <a:endParaRPr lang="en-GB" sz="1600" b="1" kern="150" dirty="0">
              <a:solidFill>
                <a:schemeClr val="tx2"/>
              </a:solidFill>
              <a:latin typeface="+mj-lt"/>
              <a:ea typeface="Source Sans Pro" panose="020B0503030403020204" pitchFamily="34" charset="0"/>
              <a:cs typeface="Calibri"/>
            </a:endParaRPr>
          </a:p>
          <a:p>
            <a:pPr marL="544195" lvl="1" indent="-86995">
              <a:spcAft>
                <a:spcPts val="600"/>
              </a:spcAft>
              <a:buFont typeface="Arial" pitchFamily="34" charset="0"/>
              <a:buChar char="•"/>
            </a:pPr>
            <a:r>
              <a:rPr lang="en-GB" sz="1600" b="1" kern="150" dirty="0">
                <a:solidFill>
                  <a:schemeClr val="tx2"/>
                </a:solidFill>
                <a:latin typeface="+mj-lt"/>
                <a:ea typeface="Source Sans Pro" panose="020B0503030403020204" pitchFamily="34" charset="0"/>
              </a:rPr>
              <a:t> People and smart skills</a:t>
            </a:r>
            <a:endParaRPr lang="en-GB" sz="1600" b="1" kern="150" dirty="0">
              <a:solidFill>
                <a:schemeClr val="tx2"/>
              </a:solidFill>
              <a:latin typeface="+mj-lt"/>
              <a:ea typeface="Source Sans Pro" panose="020B0503030403020204" pitchFamily="34" charset="0"/>
              <a:cs typeface="Calibri"/>
            </a:endParaRPr>
          </a:p>
          <a:p>
            <a:pPr marL="544195" lvl="1" indent="-86995">
              <a:spcAft>
                <a:spcPts val="600"/>
              </a:spcAft>
              <a:buFont typeface="Arial" pitchFamily="34" charset="0"/>
              <a:buChar char="•"/>
            </a:pPr>
            <a:r>
              <a:rPr lang="en-GB" sz="1600" b="1" kern="150" dirty="0">
                <a:solidFill>
                  <a:schemeClr val="tx2"/>
                </a:solidFill>
                <a:latin typeface="+mj-lt"/>
                <a:ea typeface="Source Sans Pro" panose="020B0503030403020204" pitchFamily="34" charset="0"/>
              </a:rPr>
              <a:t> Digitalization</a:t>
            </a:r>
            <a:endParaRPr lang="en-GB" sz="1600" b="1" dirty="0">
              <a:solidFill>
                <a:schemeClr val="tx2"/>
              </a:solidFill>
              <a:latin typeface="+mj-lt"/>
              <a:ea typeface="Source Sans Pro" panose="020B0503030403020204" pitchFamily="34" charset="0"/>
              <a:cs typeface="Calibri"/>
            </a:endParaRPr>
          </a:p>
        </p:txBody>
      </p:sp>
      <p:sp>
        <p:nvSpPr>
          <p:cNvPr id="11" name="Obdélník 13">
            <a:extLst>
              <a:ext uri="{FF2B5EF4-FFF2-40B4-BE49-F238E27FC236}">
                <a16:creationId xmlns:a16="http://schemas.microsoft.com/office/drawing/2014/main" id="{17E26F91-267E-2E42-B866-1F7C8658FED6}"/>
              </a:ext>
            </a:extLst>
          </p:cNvPr>
          <p:cNvSpPr/>
          <p:nvPr/>
        </p:nvSpPr>
        <p:spPr>
          <a:xfrm>
            <a:off x="3753293" y="1682268"/>
            <a:ext cx="2972956" cy="715089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b="1" kern="150" dirty="0">
                <a:solidFill>
                  <a:schemeClr val="bg2"/>
                </a:solidFill>
                <a:latin typeface="+mj-lt"/>
                <a:ea typeface="Source Sans Pro" panose="020B0503030403020204" pitchFamily="34" charset="0"/>
              </a:rPr>
              <a:t>Domains of research and innovation specialisation </a:t>
            </a:r>
          </a:p>
        </p:txBody>
      </p:sp>
      <p:sp>
        <p:nvSpPr>
          <p:cNvPr id="12" name="Obdélník 13">
            <a:extLst>
              <a:ext uri="{FF2B5EF4-FFF2-40B4-BE49-F238E27FC236}">
                <a16:creationId xmlns:a16="http://schemas.microsoft.com/office/drawing/2014/main" id="{17E26F91-267E-2E42-B866-1F7C8658FED6}"/>
              </a:ext>
            </a:extLst>
          </p:cNvPr>
          <p:cNvSpPr/>
          <p:nvPr/>
        </p:nvSpPr>
        <p:spPr>
          <a:xfrm>
            <a:off x="7105962" y="1679371"/>
            <a:ext cx="1807932" cy="715089"/>
          </a:xfrm>
          <a:prstGeom prst="roundRect">
            <a:avLst/>
          </a:prstGeom>
          <a:solidFill>
            <a:srgbClr val="4AC783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b="1" kern="150" dirty="0">
                <a:solidFill>
                  <a:schemeClr val="bg2"/>
                </a:solidFill>
                <a:latin typeface="+mj-lt"/>
                <a:ea typeface="Source Sans Pro" panose="020B0503030403020204" pitchFamily="34" charset="0"/>
              </a:rPr>
              <a:t>Societal challenges</a:t>
            </a:r>
          </a:p>
        </p:txBody>
      </p:sp>
      <p:sp>
        <p:nvSpPr>
          <p:cNvPr id="13" name="Obdélník 13">
            <a:extLst>
              <a:ext uri="{FF2B5EF4-FFF2-40B4-BE49-F238E27FC236}">
                <a16:creationId xmlns:a16="http://schemas.microsoft.com/office/drawing/2014/main" id="{17E26F91-267E-2E42-B866-1F7C8658FED6}"/>
              </a:ext>
            </a:extLst>
          </p:cNvPr>
          <p:cNvSpPr/>
          <p:nvPr/>
        </p:nvSpPr>
        <p:spPr>
          <a:xfrm>
            <a:off x="3704885" y="2491516"/>
            <a:ext cx="3031957" cy="2911435"/>
          </a:xfrm>
          <a:prstGeom prst="roundRect">
            <a:avLst/>
          </a:prstGeom>
          <a:solidFill>
            <a:schemeClr val="bg2">
              <a:lumMod val="95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1600" dirty="0">
                <a:solidFill>
                  <a:schemeClr val="tx2"/>
                </a:solidFill>
                <a:latin typeface="+mj-lt"/>
                <a:ea typeface="Source Sans Pro" panose="020B0503030403020204" pitchFamily="34" charset="0"/>
              </a:rPr>
              <a:t>Combination of technological specialization in cross-cutting technologies such as KETs and absorption capacity for new knowledge and R&amp;D</a:t>
            </a:r>
            <a:r>
              <a:rPr lang="cs-CZ" sz="1600" dirty="0">
                <a:solidFill>
                  <a:schemeClr val="tx2"/>
                </a:solidFill>
                <a:latin typeface="+mj-lt"/>
                <a:ea typeface="Source Sans Pro" panose="020B0503030403020204" pitchFamily="34" charset="0"/>
              </a:rPr>
              <a:t> in </a:t>
            </a:r>
            <a:r>
              <a:rPr lang="cs-CZ" sz="1600" dirty="0" err="1">
                <a:solidFill>
                  <a:schemeClr val="tx2"/>
                </a:solidFill>
                <a:latin typeface="+mj-lt"/>
                <a:ea typeface="Source Sans Pro" panose="020B0503030403020204" pitchFamily="34" charset="0"/>
              </a:rPr>
              <a:t>the</a:t>
            </a:r>
            <a:r>
              <a:rPr lang="cs-CZ" sz="1600" dirty="0">
                <a:solidFill>
                  <a:schemeClr val="tx2"/>
                </a:solidFill>
                <a:latin typeface="+mj-lt"/>
                <a:ea typeface="Source Sans Pro" panose="020B0503030403020204" pitchFamily="34" charset="0"/>
              </a:rPr>
              <a:t> </a:t>
            </a:r>
            <a:r>
              <a:rPr lang="en-GB" sz="1600" dirty="0">
                <a:solidFill>
                  <a:schemeClr val="tx2"/>
                </a:solidFill>
                <a:latin typeface="+mj-lt"/>
                <a:ea typeface="Source Sans Pro" panose="020B0503030403020204" pitchFamily="34" charset="0"/>
              </a:rPr>
              <a:t>application sectors results: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2"/>
                </a:solidFill>
                <a:latin typeface="+mj-lt"/>
                <a:ea typeface="Source Sans Pro" panose="020B0503030403020204" pitchFamily="34" charset="0"/>
              </a:rPr>
              <a:t>Specific RD&amp;I topics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2"/>
                </a:solidFill>
                <a:latin typeface="+mj-lt"/>
                <a:ea typeface="Source Sans Pro" panose="020B0503030403020204" pitchFamily="34" charset="0"/>
              </a:rPr>
              <a:t>KETs applications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2"/>
                </a:solidFill>
                <a:latin typeface="+mj-lt"/>
                <a:ea typeface="Source Sans Pro" panose="020B0503030403020204" pitchFamily="34" charset="0"/>
              </a:rPr>
              <a:t>Relevant topics from the area of social sciences </a:t>
            </a:r>
          </a:p>
        </p:txBody>
      </p:sp>
      <p:sp>
        <p:nvSpPr>
          <p:cNvPr id="14" name="Obdélník: se zakulacenými rohy 13">
            <a:extLst>
              <a:ext uri="{FF2B5EF4-FFF2-40B4-BE49-F238E27FC236}">
                <a16:creationId xmlns:a16="http://schemas.microsoft.com/office/drawing/2014/main" id="{17E26F91-267E-2E42-B866-1F7C8658FED6}"/>
              </a:ext>
            </a:extLst>
          </p:cNvPr>
          <p:cNvSpPr/>
          <p:nvPr/>
        </p:nvSpPr>
        <p:spPr>
          <a:xfrm>
            <a:off x="7127227" y="2519617"/>
            <a:ext cx="1807932" cy="2221647"/>
          </a:xfrm>
          <a:prstGeom prst="roundRect">
            <a:avLst/>
          </a:prstGeom>
          <a:solidFill>
            <a:schemeClr val="bg2">
              <a:lumMod val="95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GB" sz="1600" dirty="0">
                <a:solidFill>
                  <a:schemeClr val="tx2"/>
                </a:solidFill>
                <a:latin typeface="+mj-lt"/>
                <a:ea typeface="Source Sans Pro" panose="020B0503030403020204" pitchFamily="34" charset="0"/>
              </a:rPr>
              <a:t>Specific topics focusing on responses to emerging societal challenges resolvable by RD&amp;I</a:t>
            </a:r>
          </a:p>
        </p:txBody>
      </p:sp>
      <p:sp>
        <p:nvSpPr>
          <p:cNvPr id="19" name="Obdélník: se zakulacenými rohy 18">
            <a:extLst>
              <a:ext uri="{FF2B5EF4-FFF2-40B4-BE49-F238E27FC236}">
                <a16:creationId xmlns:a16="http://schemas.microsoft.com/office/drawing/2014/main" id="{8D135A03-A244-3040-B9E0-8F6EBA2499EB}"/>
              </a:ext>
            </a:extLst>
          </p:cNvPr>
          <p:cNvSpPr/>
          <p:nvPr/>
        </p:nvSpPr>
        <p:spPr>
          <a:xfrm>
            <a:off x="7127227" y="5433238"/>
            <a:ext cx="1807932" cy="374571"/>
          </a:xfrm>
          <a:prstGeom prst="roundRect">
            <a:avLst/>
          </a:prstGeom>
          <a:solidFill>
            <a:schemeClr val="bg2">
              <a:lumMod val="95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s-CZ" sz="1600" dirty="0" err="1">
                <a:solidFill>
                  <a:schemeClr val="tx2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Missions</a:t>
            </a:r>
            <a:endParaRPr lang="cs-CZ" sz="1600" dirty="0">
              <a:solidFill>
                <a:schemeClr val="tx2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8478D7E7-E023-CC42-90F4-E91FEC39F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6659" y="134043"/>
            <a:ext cx="7530681" cy="430887"/>
          </a:xfrm>
        </p:spPr>
        <p:txBody>
          <a:bodyPr/>
          <a:lstStyle/>
          <a:p>
            <a:pPr algn="ctr"/>
            <a:r>
              <a:rPr lang="en-US" sz="2800" b="1" dirty="0"/>
              <a:t>Czech National RIS3 Strategy priorities</a:t>
            </a:r>
          </a:p>
        </p:txBody>
      </p:sp>
      <p:cxnSp>
        <p:nvCxnSpPr>
          <p:cNvPr id="128" name="Spojnice: pravoúhlá 127">
            <a:extLst>
              <a:ext uri="{FF2B5EF4-FFF2-40B4-BE49-F238E27FC236}">
                <a16:creationId xmlns:a16="http://schemas.microsoft.com/office/drawing/2014/main" id="{87EDA3A7-5637-403F-963D-2EA089445A96}"/>
              </a:ext>
            </a:extLst>
          </p:cNvPr>
          <p:cNvCxnSpPr>
            <a:cxnSpLocks/>
            <a:stCxn id="21" idx="2"/>
            <a:endCxn id="7" idx="0"/>
          </p:cNvCxnSpPr>
          <p:nvPr/>
        </p:nvCxnSpPr>
        <p:spPr>
          <a:xfrm rot="5400000">
            <a:off x="3016355" y="-631651"/>
            <a:ext cx="359065" cy="2752226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0" name="Spojnice: pravoúhlá 129">
            <a:extLst>
              <a:ext uri="{FF2B5EF4-FFF2-40B4-BE49-F238E27FC236}">
                <a16:creationId xmlns:a16="http://schemas.microsoft.com/office/drawing/2014/main" id="{558411D4-D15A-462C-8A94-43B695E68E11}"/>
              </a:ext>
            </a:extLst>
          </p:cNvPr>
          <p:cNvCxnSpPr>
            <a:cxnSpLocks/>
          </p:cNvCxnSpPr>
          <p:nvPr/>
        </p:nvCxnSpPr>
        <p:spPr>
          <a:xfrm rot="16200000" flipH="1">
            <a:off x="5280393" y="-154095"/>
            <a:ext cx="381934" cy="1798721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4" name="Spojnice: pravoúhlá 133">
            <a:extLst>
              <a:ext uri="{FF2B5EF4-FFF2-40B4-BE49-F238E27FC236}">
                <a16:creationId xmlns:a16="http://schemas.microsoft.com/office/drawing/2014/main" id="{BE0A73BE-B1DF-4494-9732-83736800E6EB}"/>
              </a:ext>
            </a:extLst>
          </p:cNvPr>
          <p:cNvCxnSpPr/>
          <p:nvPr/>
        </p:nvCxnSpPr>
        <p:spPr>
          <a:xfrm rot="5400000">
            <a:off x="5654764" y="966311"/>
            <a:ext cx="292730" cy="116045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6" name="Spojnice: pravoúhlá 135">
            <a:extLst>
              <a:ext uri="{FF2B5EF4-FFF2-40B4-BE49-F238E27FC236}">
                <a16:creationId xmlns:a16="http://schemas.microsoft.com/office/drawing/2014/main" id="{4CA0FC70-3B2C-46C7-B67F-2EC46FA28B24}"/>
              </a:ext>
            </a:extLst>
          </p:cNvPr>
          <p:cNvCxnSpPr/>
          <p:nvPr/>
        </p:nvCxnSpPr>
        <p:spPr>
          <a:xfrm rot="16200000" flipH="1">
            <a:off x="7087938" y="714851"/>
            <a:ext cx="268568" cy="1660472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8" name="Přímá spojnice se šipkou 137">
            <a:extLst>
              <a:ext uri="{FF2B5EF4-FFF2-40B4-BE49-F238E27FC236}">
                <a16:creationId xmlns:a16="http://schemas.microsoft.com/office/drawing/2014/main" id="{9726A3BD-9124-47F6-A62E-BA273D6FEE2A}"/>
              </a:ext>
            </a:extLst>
          </p:cNvPr>
          <p:cNvCxnSpPr>
            <a:cxnSpLocks/>
            <a:endCxn id="19" idx="0"/>
          </p:cNvCxnSpPr>
          <p:nvPr/>
        </p:nvCxnSpPr>
        <p:spPr>
          <a:xfrm>
            <a:off x="8027581" y="4742121"/>
            <a:ext cx="3612" cy="6911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8742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4500" y="446088"/>
            <a:ext cx="8242299" cy="430887"/>
          </a:xfrm>
        </p:spPr>
        <p:txBody>
          <a:bodyPr/>
          <a:lstStyle/>
          <a:p>
            <a:r>
              <a:rPr lang="en-US" sz="2800" b="1" dirty="0"/>
              <a:t>STI Roadmaps steps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CB05DA28-5022-1E43-8634-0C2751AA2C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54462044"/>
              </p:ext>
            </p:extLst>
          </p:nvPr>
        </p:nvGraphicFramePr>
        <p:xfrm>
          <a:off x="124692" y="876976"/>
          <a:ext cx="9130144" cy="48149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Šipka doprava 2"/>
          <p:cNvSpPr/>
          <p:nvPr/>
        </p:nvSpPr>
        <p:spPr>
          <a:xfrm>
            <a:off x="277402" y="5630239"/>
            <a:ext cx="8763856" cy="390418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/>
              <a:t>Dialogue and consultation with stakeholders and providers of support</a:t>
            </a:r>
            <a:endParaRPr lang="en-GB" sz="1400"/>
          </a:p>
        </p:txBody>
      </p:sp>
    </p:spTree>
    <p:extLst>
      <p:ext uri="{BB962C8B-B14F-4D97-AF65-F5344CB8AC3E}">
        <p14:creationId xmlns:p14="http://schemas.microsoft.com/office/powerpoint/2010/main" val="2334572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9447" y="176453"/>
            <a:ext cx="8562975" cy="369332"/>
          </a:xfrm>
        </p:spPr>
        <p:txBody>
          <a:bodyPr/>
          <a:lstStyle/>
          <a:p>
            <a:r>
              <a:rPr lang="en-GB" sz="2400" b="1" dirty="0"/>
              <a:t>RIS3 missions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>
          <a:xfrm>
            <a:off x="363202" y="1330960"/>
            <a:ext cx="4918075" cy="4975254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1200"/>
              </a:spcBef>
            </a:pPr>
            <a:r>
              <a:rPr lang="en-GB" sz="2000" dirty="0">
                <a:ea typeface="Source Sans Pro" panose="020B0503030403020204" pitchFamily="34" charset="0"/>
              </a:rPr>
              <a:t>Operate</a:t>
            </a:r>
            <a:r>
              <a:rPr lang="en-GB" sz="2000" b="1" dirty="0">
                <a:ea typeface="Source Sans Pro" panose="020B0503030403020204" pitchFamily="34" charset="0"/>
              </a:rPr>
              <a:t> across RIS3 sectors and domains  of specialisation</a:t>
            </a:r>
          </a:p>
          <a:p>
            <a:pPr>
              <a:spcBef>
                <a:spcPts val="1200"/>
              </a:spcBef>
            </a:pPr>
            <a:r>
              <a:rPr lang="en-GB" sz="2000" b="1" dirty="0"/>
              <a:t>Thematic priorities </a:t>
            </a:r>
            <a:r>
              <a:rPr lang="en-GB" sz="2000" dirty="0"/>
              <a:t>(strong accent on green technologies and innovations supporting sustainability)</a:t>
            </a:r>
          </a:p>
          <a:p>
            <a:pPr>
              <a:spcBef>
                <a:spcPts val="1200"/>
              </a:spcBef>
            </a:pPr>
            <a:r>
              <a:rPr lang="en-GB" sz="2000" b="1" dirty="0">
                <a:ea typeface="Source Sans Pro" panose="020B0503030403020204" pitchFamily="34" charset="0"/>
              </a:rPr>
              <a:t>Focus on societal challenges </a:t>
            </a:r>
            <a:r>
              <a:rPr lang="en-GB" sz="2000" dirty="0">
                <a:ea typeface="Source Sans Pro" panose="020B0503030403020204" pitchFamily="34" charset="0"/>
              </a:rPr>
              <a:t>- make contribution to meeting an SDG/more SDGs</a:t>
            </a:r>
          </a:p>
          <a:p>
            <a:pPr>
              <a:spcBef>
                <a:spcPts val="1200"/>
              </a:spcBef>
            </a:pPr>
            <a:r>
              <a:rPr lang="en-GB" sz="2000" dirty="0">
                <a:ea typeface="Source Sans Pro" panose="020B0503030403020204" pitchFamily="34" charset="0"/>
              </a:rPr>
              <a:t>Take into account </a:t>
            </a:r>
            <a:r>
              <a:rPr lang="en-GB" sz="2000" b="1" dirty="0">
                <a:ea typeface="Source Sans Pro" panose="020B0503030403020204" pitchFamily="34" charset="0"/>
              </a:rPr>
              <a:t>opportunities </a:t>
            </a:r>
            <a:r>
              <a:rPr lang="en-GB" sz="2000" dirty="0">
                <a:ea typeface="Source Sans Pro" panose="020B0503030403020204" pitchFamily="34" charset="0"/>
              </a:rPr>
              <a:t>stemming from </a:t>
            </a:r>
            <a:r>
              <a:rPr lang="en-GB" sz="2000" b="1" dirty="0">
                <a:ea typeface="Source Sans Pro" panose="020B0503030403020204" pitchFamily="34" charset="0"/>
              </a:rPr>
              <a:t>European Green Deal </a:t>
            </a:r>
            <a:r>
              <a:rPr lang="en-GB" sz="2000" dirty="0">
                <a:ea typeface="Source Sans Pro" panose="020B0503030403020204" pitchFamily="34" charset="0"/>
              </a:rPr>
              <a:t>(and other EU strategic documents and programmes, e.g. </a:t>
            </a:r>
            <a:r>
              <a:rPr lang="en-GB" sz="2000" b="1" dirty="0">
                <a:ea typeface="Source Sans Pro" panose="020B0503030403020204" pitchFamily="34" charset="0"/>
              </a:rPr>
              <a:t>Horizon Europe missions</a:t>
            </a:r>
            <a:r>
              <a:rPr lang="en-GB" sz="2000" dirty="0">
                <a:ea typeface="Source Sans Pro" panose="020B0503030403020204" pitchFamily="34" charset="0"/>
              </a:rPr>
              <a:t>)</a:t>
            </a:r>
          </a:p>
          <a:p>
            <a:pPr>
              <a:spcBef>
                <a:spcPts val="1200"/>
              </a:spcBef>
            </a:pPr>
            <a:r>
              <a:rPr lang="en-GB" sz="2000" dirty="0">
                <a:ea typeface="Source Sans Pro" panose="020B0503030403020204" pitchFamily="34" charset="0"/>
              </a:rPr>
              <a:t>Set clear </a:t>
            </a:r>
            <a:r>
              <a:rPr lang="en-GB" sz="2000" b="1" dirty="0">
                <a:ea typeface="Source Sans Pro" panose="020B0503030403020204" pitchFamily="34" charset="0"/>
              </a:rPr>
              <a:t>realistic targets and indicators to be reached by 2027 (2029)</a:t>
            </a:r>
          </a:p>
          <a:p>
            <a:pPr>
              <a:spcBef>
                <a:spcPts val="1200"/>
              </a:spcBef>
            </a:pPr>
            <a:r>
              <a:rPr lang="en-GB" sz="2000" b="1" dirty="0"/>
              <a:t>System of governance, </a:t>
            </a:r>
            <a:r>
              <a:rPr lang="en-GB" sz="2000" dirty="0"/>
              <a:t>set</a:t>
            </a:r>
            <a:r>
              <a:rPr lang="en-GB" sz="2000" b="1" dirty="0"/>
              <a:t> </a:t>
            </a:r>
            <a:r>
              <a:rPr lang="en-GB" sz="2000" dirty="0"/>
              <a:t>up the </a:t>
            </a:r>
            <a:r>
              <a:rPr lang="en-GB" sz="2000" b="1" dirty="0"/>
              <a:t>monitoring and evaluation system</a:t>
            </a:r>
          </a:p>
          <a:p>
            <a:pPr>
              <a:spcBef>
                <a:spcPts val="1200"/>
              </a:spcBef>
            </a:pPr>
            <a:r>
              <a:rPr lang="en-GB" sz="2000" dirty="0">
                <a:ea typeface="Source Sans Pro" panose="020B0503030403020204" pitchFamily="34" charset="0"/>
              </a:rPr>
              <a:t>Set a </a:t>
            </a:r>
            <a:r>
              <a:rPr lang="en-GB" sz="2000" b="1" dirty="0">
                <a:ea typeface="Source Sans Pro" panose="020B0503030403020204" pitchFamily="34" charset="0"/>
              </a:rPr>
              <a:t>result-driven roadmap </a:t>
            </a:r>
            <a:r>
              <a:rPr lang="en-GB" sz="2000" dirty="0">
                <a:ea typeface="Source Sans Pro" panose="020B0503030403020204" pitchFamily="34" charset="0"/>
              </a:rPr>
              <a:t>of activities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8148" y="1152523"/>
            <a:ext cx="3231131" cy="4838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vál 11">
            <a:extLst>
              <a:ext uri="{FF2B5EF4-FFF2-40B4-BE49-F238E27FC236}">
                <a16:creationId xmlns:a16="http://schemas.microsoft.com/office/drawing/2014/main" id="{828470FC-EF18-4919-8DDF-4D2902F751BD}"/>
              </a:ext>
            </a:extLst>
          </p:cNvPr>
          <p:cNvSpPr/>
          <p:nvPr/>
        </p:nvSpPr>
        <p:spPr>
          <a:xfrm>
            <a:off x="5533473" y="1474746"/>
            <a:ext cx="3540480" cy="457863"/>
          </a:xfrm>
          <a:prstGeom prst="ellipse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11">
            <a:extLst>
              <a:ext uri="{FF2B5EF4-FFF2-40B4-BE49-F238E27FC236}">
                <a16:creationId xmlns:a16="http://schemas.microsoft.com/office/drawing/2014/main" id="{828470FC-EF18-4919-8DDF-4D2902F751BD}"/>
              </a:ext>
            </a:extLst>
          </p:cNvPr>
          <p:cNvSpPr/>
          <p:nvPr/>
        </p:nvSpPr>
        <p:spPr>
          <a:xfrm>
            <a:off x="5416901" y="5028206"/>
            <a:ext cx="3540480" cy="457863"/>
          </a:xfrm>
          <a:prstGeom prst="ellipse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11">
            <a:extLst>
              <a:ext uri="{FF2B5EF4-FFF2-40B4-BE49-F238E27FC236}">
                <a16:creationId xmlns:a16="http://schemas.microsoft.com/office/drawing/2014/main" id="{828470FC-EF18-4919-8DDF-4D2902F751BD}"/>
              </a:ext>
            </a:extLst>
          </p:cNvPr>
          <p:cNvSpPr/>
          <p:nvPr/>
        </p:nvSpPr>
        <p:spPr>
          <a:xfrm>
            <a:off x="5464530" y="5542556"/>
            <a:ext cx="3540480" cy="457863"/>
          </a:xfrm>
          <a:prstGeom prst="ellipse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DBE6DE29-F69B-4984-854D-BAACAAC77F2E}"/>
              </a:ext>
            </a:extLst>
          </p:cNvPr>
          <p:cNvSpPr txBox="1"/>
          <p:nvPr/>
        </p:nvSpPr>
        <p:spPr>
          <a:xfrm>
            <a:off x="189447" y="551785"/>
            <a:ext cx="8765105" cy="646331"/>
          </a:xfrm>
          <a:prstGeom prst="rect">
            <a:avLst/>
          </a:prstGeom>
          <a:solidFill>
            <a:schemeClr val="bg2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tx2"/>
                </a:solidFill>
                <a:latin typeface="+mj-lt"/>
                <a:ea typeface="Source Sans Pro" panose="020B0503030403020204" pitchFamily="34" charset="0"/>
              </a:rPr>
              <a:t>Our goal: </a:t>
            </a:r>
            <a:r>
              <a:rPr lang="en-GB" dirty="0">
                <a:solidFill>
                  <a:schemeClr val="tx2"/>
                </a:solidFill>
                <a:latin typeface="+mj-lt"/>
                <a:ea typeface="Source Sans Pro" panose="020B0503030403020204" pitchFamily="34" charset="0"/>
              </a:rPr>
              <a:t>To implement mission-oriented RIS3 priorities (RIS3 missions) within STI Roadmaps for SDGs framework</a:t>
            </a:r>
          </a:p>
        </p:txBody>
      </p:sp>
    </p:spTree>
    <p:extLst>
      <p:ext uri="{BB962C8B-B14F-4D97-AF65-F5344CB8AC3E}">
        <p14:creationId xmlns:p14="http://schemas.microsoft.com/office/powerpoint/2010/main" val="1383765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402535" y="5818473"/>
            <a:ext cx="3468756" cy="646331"/>
          </a:xfrm>
          <a:prstGeom prst="rect">
            <a:avLst/>
          </a:prstGeom>
          <a:solidFill>
            <a:srgbClr val="CCCCFF"/>
          </a:solidFill>
        </p:spPr>
        <p:txBody>
          <a:bodyPr wrap="square" rtlCol="0">
            <a:spAutoFit/>
          </a:bodyPr>
          <a:lstStyle/>
          <a:p>
            <a:r>
              <a:rPr lang="en-GB" sz="1200" dirty="0"/>
              <a:t>SDG </a:t>
            </a:r>
            <a:r>
              <a:rPr lang="cs-CZ" sz="1200" dirty="0"/>
              <a:t>3: </a:t>
            </a:r>
            <a:r>
              <a:rPr lang="cs-CZ" sz="1200" dirty="0" err="1"/>
              <a:t>Good</a:t>
            </a:r>
            <a:r>
              <a:rPr lang="cs-CZ" sz="1200" dirty="0"/>
              <a:t> </a:t>
            </a:r>
            <a:r>
              <a:rPr lang="cs-CZ" sz="1200" dirty="0" err="1"/>
              <a:t>health</a:t>
            </a:r>
            <a:r>
              <a:rPr lang="cs-CZ" sz="1200" dirty="0"/>
              <a:t> and </a:t>
            </a:r>
            <a:r>
              <a:rPr lang="cs-CZ" sz="1200" dirty="0" err="1"/>
              <a:t>wellbeing</a:t>
            </a:r>
            <a:endParaRPr lang="cs-CZ" sz="1200" dirty="0"/>
          </a:p>
          <a:p>
            <a:r>
              <a:rPr lang="cs-CZ" sz="1200" b="1" dirty="0"/>
              <a:t>RIS3: </a:t>
            </a:r>
            <a:r>
              <a:rPr lang="cs-CZ" sz="1200" dirty="0" err="1"/>
              <a:t>Advanced</a:t>
            </a:r>
            <a:r>
              <a:rPr lang="cs-CZ" sz="1200" dirty="0"/>
              <a:t> </a:t>
            </a:r>
            <a:r>
              <a:rPr lang="cs-CZ" sz="1200" dirty="0" err="1"/>
              <a:t>healthcare</a:t>
            </a:r>
            <a:r>
              <a:rPr lang="cs-CZ" sz="1200" dirty="0"/>
              <a:t> and </a:t>
            </a:r>
            <a:r>
              <a:rPr lang="cs-CZ" sz="1200" dirty="0" err="1"/>
              <a:t>medicines</a:t>
            </a:r>
            <a:endParaRPr lang="cs-CZ" sz="1200" dirty="0"/>
          </a:p>
          <a:p>
            <a:r>
              <a:rPr lang="en-GB" sz="1200" b="1" dirty="0"/>
              <a:t>H</a:t>
            </a:r>
            <a:r>
              <a:rPr lang="cs-CZ" sz="1200" b="1" dirty="0"/>
              <a:t>EU </a:t>
            </a:r>
            <a:r>
              <a:rPr lang="en-GB" sz="1200" b="1" dirty="0"/>
              <a:t>mission</a:t>
            </a:r>
            <a:r>
              <a:rPr lang="cs-CZ" sz="1200" b="1" dirty="0"/>
              <a:t>s</a:t>
            </a:r>
            <a:r>
              <a:rPr lang="en-GB" sz="1200" dirty="0"/>
              <a:t>: </a:t>
            </a:r>
            <a:r>
              <a:rPr lang="cs-CZ" sz="1200" dirty="0" err="1"/>
              <a:t>Cancer</a:t>
            </a:r>
            <a:endParaRPr lang="cs-CZ" sz="12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4403035" y="5785550"/>
            <a:ext cx="4621694" cy="646331"/>
          </a:xfrm>
          <a:prstGeom prst="rect">
            <a:avLst/>
          </a:prstGeom>
          <a:solidFill>
            <a:srgbClr val="EAEAEA"/>
          </a:solidFill>
        </p:spPr>
        <p:txBody>
          <a:bodyPr wrap="square" rtlCol="0">
            <a:spAutoFit/>
          </a:bodyPr>
          <a:lstStyle/>
          <a:p>
            <a:r>
              <a:rPr lang="en-GB" sz="1200" dirty="0"/>
              <a:t>SDG </a:t>
            </a:r>
            <a:r>
              <a:rPr lang="cs-CZ" sz="1200" dirty="0"/>
              <a:t>16: </a:t>
            </a:r>
            <a:r>
              <a:rPr lang="en-GB" sz="1200" dirty="0"/>
              <a:t>Peace, justice and strong institutions</a:t>
            </a:r>
          </a:p>
          <a:p>
            <a:r>
              <a:rPr lang="en-GB" sz="1200" b="1" dirty="0"/>
              <a:t>RIS3: </a:t>
            </a:r>
            <a:r>
              <a:rPr lang="en-GB" sz="1200" dirty="0"/>
              <a:t>Advanced materials, technologies and systems, Electronics and digital technologies, Intelligent urban areas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402535" y="5479919"/>
            <a:ext cx="3468756" cy="338554"/>
          </a:xfrm>
          <a:prstGeom prst="rect">
            <a:avLst/>
          </a:prstGeom>
          <a:solidFill>
            <a:srgbClr val="9966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err="1">
                <a:solidFill>
                  <a:schemeClr val="bg1"/>
                </a:solidFill>
              </a:rPr>
              <a:t>Health</a:t>
            </a:r>
            <a:endParaRPr lang="cs-CZ" sz="1600" b="1" dirty="0">
              <a:solidFill>
                <a:schemeClr val="bg1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4403035" y="5446996"/>
            <a:ext cx="4621694" cy="338554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>
                <a:solidFill>
                  <a:schemeClr val="bg1"/>
                </a:solidFill>
              </a:rPr>
              <a:t>Security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F93F2B94-D9CE-D246-862E-D2306B281029}"/>
              </a:ext>
            </a:extLst>
          </p:cNvPr>
          <p:cNvSpPr txBox="1"/>
          <p:nvPr/>
        </p:nvSpPr>
        <p:spPr>
          <a:xfrm>
            <a:off x="402535" y="946377"/>
            <a:ext cx="8622194" cy="4401205"/>
          </a:xfrm>
          <a:prstGeom prst="rect">
            <a:avLst/>
          </a:prstGeom>
          <a:solidFill>
            <a:srgbClr val="D4FCE4"/>
          </a:solidFill>
          <a:ln>
            <a:solidFill>
              <a:schemeClr val="bg2">
                <a:lumMod val="9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SDG 2: Zero hunger			SDG 1</a:t>
            </a:r>
            <a:r>
              <a:rPr lang="cs-CZ" sz="1400" dirty="0"/>
              <a:t>1</a:t>
            </a:r>
            <a:r>
              <a:rPr lang="en-GB" sz="1400" dirty="0"/>
              <a:t>: </a:t>
            </a:r>
            <a:r>
              <a:rPr lang="cs-CZ" sz="1400" dirty="0" err="1"/>
              <a:t>Sustainable</a:t>
            </a:r>
            <a:r>
              <a:rPr lang="cs-CZ" sz="1400" dirty="0"/>
              <a:t> </a:t>
            </a:r>
            <a:r>
              <a:rPr lang="cs-CZ" sz="1400" dirty="0" err="1"/>
              <a:t>cities</a:t>
            </a:r>
            <a:r>
              <a:rPr lang="cs-CZ" sz="1400" dirty="0"/>
              <a:t> and </a:t>
            </a:r>
            <a:r>
              <a:rPr lang="cs-CZ" sz="1400" dirty="0" err="1"/>
              <a:t>communities</a:t>
            </a:r>
            <a:endParaRPr lang="en-GB" sz="1400" dirty="0"/>
          </a:p>
          <a:p>
            <a:r>
              <a:rPr lang="en-GB" sz="1400" dirty="0"/>
              <a:t>SDG 6: Clean water and sanitation  		</a:t>
            </a:r>
            <a:r>
              <a:rPr lang="cs-CZ" sz="1400" dirty="0"/>
              <a:t>SDG 12: </a:t>
            </a:r>
            <a:r>
              <a:rPr lang="cs-CZ" sz="1400" dirty="0" err="1"/>
              <a:t>Responsible</a:t>
            </a:r>
            <a:r>
              <a:rPr lang="cs-CZ" sz="1400" dirty="0"/>
              <a:t> </a:t>
            </a:r>
            <a:r>
              <a:rPr lang="cs-CZ" sz="1400" dirty="0" err="1"/>
              <a:t>production</a:t>
            </a:r>
            <a:r>
              <a:rPr lang="cs-CZ" sz="1400" dirty="0"/>
              <a:t> and </a:t>
            </a:r>
            <a:r>
              <a:rPr lang="cs-CZ" sz="1400" dirty="0" err="1"/>
              <a:t>consumption</a:t>
            </a:r>
            <a:endParaRPr lang="en-GB" sz="1400" dirty="0"/>
          </a:p>
          <a:p>
            <a:r>
              <a:rPr lang="en-GB" sz="1400" dirty="0"/>
              <a:t>SDG </a:t>
            </a:r>
            <a:r>
              <a:rPr lang="cs-CZ" sz="1400" dirty="0"/>
              <a:t>7</a:t>
            </a:r>
            <a:r>
              <a:rPr lang="en-GB" sz="1400" dirty="0"/>
              <a:t>:</a:t>
            </a:r>
            <a:r>
              <a:rPr lang="cs-CZ" sz="1400" dirty="0"/>
              <a:t> </a:t>
            </a:r>
            <a:r>
              <a:rPr lang="en-GB" sz="1400" dirty="0"/>
              <a:t>Affordable and clean energy 		 SDG 13: Climate action</a:t>
            </a:r>
          </a:p>
          <a:p>
            <a:r>
              <a:rPr lang="en-GB" sz="1400" dirty="0"/>
              <a:t>SDG </a:t>
            </a:r>
            <a:r>
              <a:rPr lang="cs-CZ" sz="1400" dirty="0"/>
              <a:t>9:</a:t>
            </a:r>
            <a:r>
              <a:rPr lang="en-GB" sz="1400" dirty="0"/>
              <a:t> </a:t>
            </a:r>
            <a:r>
              <a:rPr lang="cs-CZ" sz="1400" dirty="0" err="1"/>
              <a:t>Industry</a:t>
            </a:r>
            <a:r>
              <a:rPr lang="cs-CZ" sz="1400" dirty="0"/>
              <a:t>, </a:t>
            </a:r>
            <a:r>
              <a:rPr lang="cs-CZ" sz="1400" dirty="0" err="1"/>
              <a:t>innovation</a:t>
            </a:r>
            <a:r>
              <a:rPr lang="cs-CZ" sz="1400" dirty="0"/>
              <a:t> and </a:t>
            </a:r>
            <a:r>
              <a:rPr lang="cs-CZ" sz="1400" dirty="0" err="1"/>
              <a:t>infrastructure</a:t>
            </a:r>
            <a:r>
              <a:rPr lang="cs-CZ" sz="1400" dirty="0"/>
              <a:t>	</a:t>
            </a:r>
            <a:r>
              <a:rPr lang="en-GB" sz="1400" dirty="0"/>
              <a:t>SDG 15: Life on land	</a:t>
            </a:r>
          </a:p>
          <a:p>
            <a:endParaRPr lang="cs-CZ" sz="1400" dirty="0"/>
          </a:p>
          <a:p>
            <a:r>
              <a:rPr lang="cs-CZ" sz="1400" b="1" dirty="0"/>
              <a:t>RIS3: </a:t>
            </a:r>
            <a:r>
              <a:rPr lang="en-GB" sz="1400" dirty="0"/>
              <a:t>Advanced materials, technologies and systems, </a:t>
            </a:r>
            <a:r>
              <a:rPr lang="cs-CZ" sz="1400" dirty="0" err="1"/>
              <a:t>Digitalisation</a:t>
            </a:r>
            <a:r>
              <a:rPr lang="cs-CZ" sz="1400" dirty="0"/>
              <a:t> and </a:t>
            </a:r>
            <a:r>
              <a:rPr lang="cs-CZ" sz="1400" dirty="0" err="1"/>
              <a:t>automatization</a:t>
            </a:r>
            <a:r>
              <a:rPr lang="cs-CZ" sz="1400" dirty="0"/>
              <a:t> </a:t>
            </a:r>
            <a:r>
              <a:rPr lang="cs-CZ" sz="1400" dirty="0" err="1"/>
              <a:t>of</a:t>
            </a:r>
            <a:r>
              <a:rPr lang="cs-CZ" sz="1400" dirty="0"/>
              <a:t> </a:t>
            </a:r>
            <a:r>
              <a:rPr lang="cs-CZ" sz="1400" dirty="0" err="1"/>
              <a:t>production</a:t>
            </a:r>
            <a:r>
              <a:rPr lang="cs-CZ" sz="1400" dirty="0"/>
              <a:t> </a:t>
            </a:r>
            <a:r>
              <a:rPr lang="cs-CZ" sz="1400" dirty="0" err="1"/>
              <a:t>technologies</a:t>
            </a:r>
            <a:r>
              <a:rPr lang="cs-CZ" sz="1400" dirty="0"/>
              <a:t>, </a:t>
            </a:r>
            <a:r>
              <a:rPr lang="cs-CZ" sz="1400" dirty="0" err="1"/>
              <a:t>Environmental-friendly</a:t>
            </a:r>
            <a:r>
              <a:rPr lang="cs-CZ" sz="1400" dirty="0"/>
              <a:t> transport, Green </a:t>
            </a:r>
            <a:r>
              <a:rPr lang="cs-CZ" sz="1400" dirty="0" err="1"/>
              <a:t>technologies</a:t>
            </a:r>
            <a:r>
              <a:rPr lang="cs-CZ" sz="1400" dirty="0"/>
              <a:t>, </a:t>
            </a:r>
            <a:r>
              <a:rPr lang="cs-CZ" sz="1400" dirty="0" err="1"/>
              <a:t>bioeconomy</a:t>
            </a:r>
            <a:r>
              <a:rPr lang="cs-CZ" sz="1400" dirty="0"/>
              <a:t> and </a:t>
            </a:r>
            <a:r>
              <a:rPr lang="cs-CZ" sz="1400" dirty="0" err="1"/>
              <a:t>sustainable</a:t>
            </a:r>
            <a:r>
              <a:rPr lang="cs-CZ" sz="1400" dirty="0"/>
              <a:t> food </a:t>
            </a:r>
            <a:r>
              <a:rPr lang="cs-CZ" sz="1400" dirty="0" err="1"/>
              <a:t>resources</a:t>
            </a:r>
            <a:r>
              <a:rPr lang="cs-CZ" sz="1400" dirty="0"/>
              <a:t>, </a:t>
            </a:r>
            <a:r>
              <a:rPr lang="cs-CZ" sz="1400" dirty="0" err="1"/>
              <a:t>Intelligent</a:t>
            </a:r>
            <a:r>
              <a:rPr lang="cs-CZ" sz="1400" dirty="0"/>
              <a:t> </a:t>
            </a:r>
            <a:r>
              <a:rPr lang="cs-CZ" sz="1400" dirty="0" err="1"/>
              <a:t>urban</a:t>
            </a:r>
            <a:r>
              <a:rPr lang="cs-CZ" sz="1400" dirty="0"/>
              <a:t> </a:t>
            </a:r>
            <a:r>
              <a:rPr lang="cs-CZ" sz="1400" dirty="0" err="1"/>
              <a:t>areas</a:t>
            </a:r>
            <a:endParaRPr lang="cs-CZ" sz="1400" dirty="0"/>
          </a:p>
          <a:p>
            <a:endParaRPr lang="en-GB" sz="1400" b="1" dirty="0"/>
          </a:p>
          <a:p>
            <a:r>
              <a:rPr lang="en-GB" sz="1400" b="1" dirty="0"/>
              <a:t>H</a:t>
            </a:r>
            <a:r>
              <a:rPr lang="cs-CZ" sz="1400" b="1" dirty="0"/>
              <a:t>EU </a:t>
            </a:r>
            <a:r>
              <a:rPr lang="en-GB" sz="1400" b="1" dirty="0"/>
              <a:t>mission</a:t>
            </a:r>
            <a:r>
              <a:rPr lang="cs-CZ" sz="1400" b="1" dirty="0"/>
              <a:t>s</a:t>
            </a:r>
            <a:r>
              <a:rPr lang="en-GB" sz="1400" dirty="0"/>
              <a:t>: Climate change, </a:t>
            </a:r>
            <a:r>
              <a:rPr lang="cs-CZ" sz="1400" dirty="0" err="1"/>
              <a:t>Climate</a:t>
            </a:r>
            <a:r>
              <a:rPr lang="cs-CZ" sz="1400" dirty="0"/>
              <a:t> </a:t>
            </a:r>
            <a:r>
              <a:rPr lang="cs-CZ" sz="1400" dirty="0" err="1"/>
              <a:t>neutral</a:t>
            </a:r>
            <a:r>
              <a:rPr lang="cs-CZ" sz="1400" dirty="0"/>
              <a:t> and </a:t>
            </a:r>
            <a:r>
              <a:rPr lang="cs-CZ" sz="1400" dirty="0" err="1"/>
              <a:t>smart</a:t>
            </a:r>
            <a:r>
              <a:rPr lang="cs-CZ" sz="1400" dirty="0"/>
              <a:t> </a:t>
            </a:r>
            <a:r>
              <a:rPr lang="cs-CZ" sz="1400" dirty="0" err="1"/>
              <a:t>cities</a:t>
            </a:r>
            <a:r>
              <a:rPr lang="cs-CZ" sz="1400" dirty="0"/>
              <a:t>, </a:t>
            </a:r>
            <a:r>
              <a:rPr lang="en-GB" sz="1400" dirty="0"/>
              <a:t>Soil health and food</a:t>
            </a:r>
            <a:r>
              <a:rPr lang="cs-CZ" sz="1400" dirty="0"/>
              <a:t>, </a:t>
            </a:r>
            <a:r>
              <a:rPr lang="cs-CZ" sz="1400" dirty="0" err="1"/>
              <a:t>Mission</a:t>
            </a:r>
            <a:r>
              <a:rPr lang="cs-CZ" sz="1400" dirty="0"/>
              <a:t> </a:t>
            </a:r>
            <a:r>
              <a:rPr lang="cs-CZ" sz="1400" dirty="0" err="1"/>
              <a:t>Starfish</a:t>
            </a:r>
            <a:r>
              <a:rPr lang="cs-CZ" sz="1400" dirty="0"/>
              <a:t> 2030: </a:t>
            </a:r>
            <a:r>
              <a:rPr lang="cs-CZ" sz="1400" dirty="0" err="1"/>
              <a:t>Restore</a:t>
            </a:r>
            <a:r>
              <a:rPr lang="cs-CZ" sz="1400" dirty="0"/>
              <a:t> </a:t>
            </a:r>
            <a:r>
              <a:rPr lang="cs-CZ" sz="1400" dirty="0" err="1"/>
              <a:t>our</a:t>
            </a:r>
            <a:r>
              <a:rPr lang="cs-CZ" sz="1400" dirty="0"/>
              <a:t> </a:t>
            </a:r>
            <a:r>
              <a:rPr lang="cs-CZ" sz="1400" dirty="0" err="1"/>
              <a:t>Ocean</a:t>
            </a:r>
            <a:r>
              <a:rPr lang="cs-CZ" sz="1400" dirty="0"/>
              <a:t> and </a:t>
            </a:r>
            <a:r>
              <a:rPr lang="cs-CZ" sz="1400" dirty="0" err="1"/>
              <a:t>Waters</a:t>
            </a:r>
            <a:endParaRPr lang="cs-CZ" sz="1400" dirty="0"/>
          </a:p>
          <a:p>
            <a:endParaRPr lang="en-GB" sz="1400" b="1" dirty="0"/>
          </a:p>
          <a:p>
            <a:r>
              <a:rPr lang="en-GB" sz="1400" b="1" dirty="0"/>
              <a:t>E</a:t>
            </a:r>
            <a:r>
              <a:rPr lang="cs-CZ" sz="1400" b="1" dirty="0"/>
              <a:t>GD</a:t>
            </a:r>
            <a:r>
              <a:rPr lang="en-GB" sz="1400" b="1" dirty="0"/>
              <a:t>: </a:t>
            </a:r>
            <a:endParaRPr lang="cs-CZ" sz="1400" dirty="0"/>
          </a:p>
          <a:p>
            <a:pPr lvl="0"/>
            <a:r>
              <a:rPr lang="cs-CZ" sz="1400" dirty="0" err="1"/>
              <a:t>Increasing</a:t>
            </a:r>
            <a:r>
              <a:rPr lang="cs-CZ" sz="1400" dirty="0"/>
              <a:t> </a:t>
            </a:r>
            <a:r>
              <a:rPr lang="cs-CZ" sz="1400" dirty="0" err="1"/>
              <a:t>the</a:t>
            </a:r>
            <a:r>
              <a:rPr lang="cs-CZ" sz="1400" dirty="0"/>
              <a:t> </a:t>
            </a:r>
            <a:r>
              <a:rPr lang="cs-CZ" sz="1400" dirty="0" err="1"/>
              <a:t>EU´s</a:t>
            </a:r>
            <a:r>
              <a:rPr lang="cs-CZ" sz="1400" dirty="0"/>
              <a:t> </a:t>
            </a:r>
            <a:r>
              <a:rPr lang="cs-CZ" sz="1400" dirty="0" err="1"/>
              <a:t>climate</a:t>
            </a:r>
            <a:r>
              <a:rPr lang="cs-CZ" sz="1400" dirty="0"/>
              <a:t> </a:t>
            </a:r>
            <a:r>
              <a:rPr lang="cs-CZ" sz="1400" dirty="0" err="1"/>
              <a:t>ambition</a:t>
            </a:r>
            <a:r>
              <a:rPr lang="cs-CZ" sz="1400" dirty="0"/>
              <a:t> </a:t>
            </a:r>
            <a:r>
              <a:rPr lang="cs-CZ" sz="1400" dirty="0" err="1"/>
              <a:t>for</a:t>
            </a:r>
            <a:r>
              <a:rPr lang="cs-CZ" sz="1400" dirty="0"/>
              <a:t> 2030 and 2050</a:t>
            </a:r>
          </a:p>
          <a:p>
            <a:pPr lvl="0"/>
            <a:r>
              <a:rPr lang="cs-CZ" sz="1400" dirty="0" err="1"/>
              <a:t>Supplying</a:t>
            </a:r>
            <a:r>
              <a:rPr lang="cs-CZ" sz="1400" dirty="0"/>
              <a:t> </a:t>
            </a:r>
            <a:r>
              <a:rPr lang="cs-CZ" sz="1400" dirty="0" err="1"/>
              <a:t>clean</a:t>
            </a:r>
            <a:r>
              <a:rPr lang="cs-CZ" sz="1400" dirty="0"/>
              <a:t>, </a:t>
            </a:r>
            <a:r>
              <a:rPr lang="cs-CZ" sz="1400" dirty="0" err="1"/>
              <a:t>affordable</a:t>
            </a:r>
            <a:r>
              <a:rPr lang="cs-CZ" sz="1400" dirty="0"/>
              <a:t> and </a:t>
            </a:r>
            <a:r>
              <a:rPr lang="cs-CZ" sz="1400" dirty="0" err="1"/>
              <a:t>secure</a:t>
            </a:r>
            <a:r>
              <a:rPr lang="cs-CZ" sz="1400" dirty="0"/>
              <a:t> </a:t>
            </a:r>
            <a:r>
              <a:rPr lang="cs-CZ" sz="1400" dirty="0" err="1"/>
              <a:t>energy</a:t>
            </a:r>
            <a:endParaRPr lang="cs-CZ" sz="1400" dirty="0"/>
          </a:p>
          <a:p>
            <a:pPr lvl="0"/>
            <a:r>
              <a:rPr lang="cs-CZ" sz="1400" dirty="0" err="1"/>
              <a:t>Mobilising</a:t>
            </a:r>
            <a:r>
              <a:rPr lang="cs-CZ" sz="1400" dirty="0"/>
              <a:t> </a:t>
            </a:r>
            <a:r>
              <a:rPr lang="cs-CZ" sz="1400" dirty="0" err="1"/>
              <a:t>industry</a:t>
            </a:r>
            <a:r>
              <a:rPr lang="cs-CZ" sz="1400" dirty="0"/>
              <a:t> </a:t>
            </a:r>
            <a:r>
              <a:rPr lang="cs-CZ" sz="1400" dirty="0" err="1"/>
              <a:t>for</a:t>
            </a:r>
            <a:r>
              <a:rPr lang="cs-CZ" sz="1400" dirty="0"/>
              <a:t> a </a:t>
            </a:r>
            <a:r>
              <a:rPr lang="cs-CZ" sz="1400" dirty="0" err="1"/>
              <a:t>clean</a:t>
            </a:r>
            <a:r>
              <a:rPr lang="cs-CZ" sz="1400" dirty="0"/>
              <a:t> and </a:t>
            </a:r>
            <a:r>
              <a:rPr lang="cs-CZ" sz="1400" dirty="0" err="1"/>
              <a:t>circular</a:t>
            </a:r>
            <a:r>
              <a:rPr lang="cs-CZ" sz="1400" dirty="0"/>
              <a:t> </a:t>
            </a:r>
            <a:r>
              <a:rPr lang="cs-CZ" sz="1400" dirty="0" err="1"/>
              <a:t>economy</a:t>
            </a:r>
            <a:endParaRPr lang="cs-CZ" sz="1400" dirty="0"/>
          </a:p>
          <a:p>
            <a:pPr lvl="0"/>
            <a:r>
              <a:rPr lang="cs-CZ" sz="1400" dirty="0" err="1"/>
              <a:t>Accelerating</a:t>
            </a:r>
            <a:r>
              <a:rPr lang="cs-CZ" sz="1400" dirty="0"/>
              <a:t> </a:t>
            </a:r>
            <a:r>
              <a:rPr lang="cs-CZ" sz="1400" dirty="0" err="1"/>
              <a:t>the</a:t>
            </a:r>
            <a:r>
              <a:rPr lang="cs-CZ" sz="1400" dirty="0"/>
              <a:t> shift to </a:t>
            </a:r>
            <a:r>
              <a:rPr lang="cs-CZ" sz="1400" dirty="0" err="1"/>
              <a:t>sustainable</a:t>
            </a:r>
            <a:r>
              <a:rPr lang="cs-CZ" sz="1400" dirty="0"/>
              <a:t> and </a:t>
            </a:r>
            <a:r>
              <a:rPr lang="cs-CZ" sz="1400" dirty="0" err="1"/>
              <a:t>smart</a:t>
            </a:r>
            <a:r>
              <a:rPr lang="cs-CZ" sz="1400" dirty="0"/>
              <a:t> mobility</a:t>
            </a:r>
          </a:p>
          <a:p>
            <a:pPr lvl="0"/>
            <a:r>
              <a:rPr lang="en-GB" sz="1400" dirty="0"/>
              <a:t>Preserving and restoring ecosystems and biodiversity</a:t>
            </a:r>
            <a:endParaRPr lang="cs-CZ" sz="1400" dirty="0"/>
          </a:p>
          <a:p>
            <a:pPr lvl="0"/>
            <a:r>
              <a:rPr lang="en-GB" sz="1400" dirty="0"/>
              <a:t>A zero-pollution ambition for a toxic-free environment</a:t>
            </a:r>
            <a:endParaRPr lang="cs-CZ" sz="1400" dirty="0"/>
          </a:p>
          <a:p>
            <a:r>
              <a:rPr lang="en-GB" sz="1400" dirty="0"/>
              <a:t>From „Farm to Fork“: designing a fair, healthy and environmentally-friendly food system</a:t>
            </a:r>
            <a:endParaRPr lang="cs-CZ" sz="1400" dirty="0"/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6949C55A-3A60-CB4C-8C13-C9C093E01605}"/>
              </a:ext>
            </a:extLst>
          </p:cNvPr>
          <p:cNvSpPr txBox="1"/>
          <p:nvPr/>
        </p:nvSpPr>
        <p:spPr>
          <a:xfrm>
            <a:off x="402535" y="475486"/>
            <a:ext cx="8622194" cy="338554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err="1">
                <a:solidFill>
                  <a:schemeClr val="bg1"/>
                </a:solidFill>
              </a:rPr>
              <a:t>Sustainability</a:t>
            </a:r>
            <a:r>
              <a:rPr lang="cs-CZ" sz="1600" b="1" dirty="0">
                <a:solidFill>
                  <a:schemeClr val="bg1"/>
                </a:solidFill>
              </a:rPr>
              <a:t> and </a:t>
            </a:r>
            <a:r>
              <a:rPr lang="cs-CZ" sz="1600" b="1" dirty="0" err="1">
                <a:solidFill>
                  <a:schemeClr val="bg1"/>
                </a:solidFill>
              </a:rPr>
              <a:t>climate</a:t>
            </a:r>
            <a:r>
              <a:rPr lang="cs-CZ" sz="1600" b="1" dirty="0">
                <a:solidFill>
                  <a:schemeClr val="bg1"/>
                </a:solidFill>
              </a:rPr>
              <a:t> </a:t>
            </a:r>
            <a:r>
              <a:rPr lang="cs-CZ" sz="1600" b="1" dirty="0" err="1">
                <a:solidFill>
                  <a:schemeClr val="bg1"/>
                </a:solidFill>
              </a:rPr>
              <a:t>change</a:t>
            </a:r>
            <a:endParaRPr lang="cs-CZ" sz="1600" b="1" dirty="0">
              <a:solidFill>
                <a:schemeClr val="bg1"/>
              </a:solidFill>
            </a:endParaRPr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9AA4E976-47F7-4986-B0D3-79FF7F908A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2535" y="0"/>
            <a:ext cx="8242299" cy="430887"/>
          </a:xfrm>
        </p:spPr>
        <p:txBody>
          <a:bodyPr/>
          <a:lstStyle/>
          <a:p>
            <a:r>
              <a:rPr lang="en-US" sz="2800" b="1" dirty="0"/>
              <a:t>Clusters of Possible Mission for Additional Analysis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2596978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6B6F43-3769-D24C-FBD9-DF25C439A0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0" y="446088"/>
            <a:ext cx="3067051" cy="1661993"/>
          </a:xfrm>
        </p:spPr>
        <p:txBody>
          <a:bodyPr/>
          <a:lstStyle/>
          <a:p>
            <a:r>
              <a:rPr lang="cs-CZ" dirty="0" err="1"/>
              <a:t>National</a:t>
            </a:r>
            <a:r>
              <a:rPr lang="cs-CZ" dirty="0"/>
              <a:t> RIS3 </a:t>
            </a:r>
            <a:r>
              <a:rPr lang="cs-CZ" dirty="0" err="1"/>
              <a:t>mission</a:t>
            </a:r>
            <a:r>
              <a:rPr lang="cs-CZ" dirty="0"/>
              <a:t> „</a:t>
            </a:r>
            <a:r>
              <a:rPr lang="cs-CZ" dirty="0" err="1"/>
              <a:t>Efficiency</a:t>
            </a:r>
            <a:r>
              <a:rPr lang="cs-CZ" dirty="0"/>
              <a:t>…“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475E69E-04B4-4DC7-B6E6-CD2D170CBC8C}"/>
              </a:ext>
            </a:extLst>
          </p:cNvPr>
          <p:cNvSpPr txBox="1"/>
          <p:nvPr/>
        </p:nvSpPr>
        <p:spPr>
          <a:xfrm>
            <a:off x="444502" y="5205046"/>
            <a:ext cx="29740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More </a:t>
            </a:r>
            <a:r>
              <a:rPr lang="cs-CZ" dirty="0" err="1"/>
              <a:t>about</a:t>
            </a:r>
            <a:r>
              <a:rPr lang="cs-CZ" dirty="0"/>
              <a:t> </a:t>
            </a:r>
            <a:r>
              <a:rPr lang="cs-CZ" dirty="0" err="1"/>
              <a:t>this</a:t>
            </a:r>
            <a:r>
              <a:rPr lang="cs-CZ" dirty="0"/>
              <a:t> RIS3 </a:t>
            </a:r>
            <a:r>
              <a:rPr lang="cs-CZ" dirty="0" err="1"/>
              <a:t>mission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/>
              <a:t>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>
                <a:hlinkClick r:id="rId2"/>
              </a:rPr>
              <a:t>portal</a:t>
            </a:r>
            <a:r>
              <a:rPr lang="cs-CZ" dirty="0"/>
              <a:t> </a:t>
            </a:r>
            <a:r>
              <a:rPr lang="cs-CZ" dirty="0">
                <a:hlinkClick r:id="rId3"/>
              </a:rPr>
              <a:t>www.ris3.cz</a:t>
            </a: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566F5626-FB42-4031-8FD5-05AF547ADD7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4290" y="446088"/>
            <a:ext cx="5205208" cy="5488931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7F4244D9-BF2C-4F68-96BB-05F534C25484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4416" t="5095"/>
          <a:stretch/>
        </p:blipFill>
        <p:spPr>
          <a:xfrm>
            <a:off x="285750" y="2422187"/>
            <a:ext cx="985139" cy="978138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F05F55D1-8455-438E-81D7-0E9EAF7173A6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r="3778" b="3170"/>
          <a:stretch/>
        </p:blipFill>
        <p:spPr>
          <a:xfrm>
            <a:off x="1346593" y="2422188"/>
            <a:ext cx="985139" cy="978138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CDEC2D15-F513-4AA9-BBB9-7FB11D0C1626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t="3820" b="-1"/>
          <a:stretch/>
        </p:blipFill>
        <p:spPr>
          <a:xfrm>
            <a:off x="2407436" y="2439425"/>
            <a:ext cx="996516" cy="925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70782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6286582E-A26D-469C-ABD1-437F811312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8062" y="446088"/>
            <a:ext cx="5803895" cy="5438103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4E0ECD09-8200-4169-84D5-61C108634561}"/>
              </a:ext>
            </a:extLst>
          </p:cNvPr>
          <p:cNvSpPr txBox="1">
            <a:spLocks/>
          </p:cNvSpPr>
          <p:nvPr/>
        </p:nvSpPr>
        <p:spPr>
          <a:xfrm>
            <a:off x="285750" y="446088"/>
            <a:ext cx="3067051" cy="1661993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err="1"/>
              <a:t>National</a:t>
            </a:r>
            <a:r>
              <a:rPr lang="cs-CZ" dirty="0"/>
              <a:t> RIS3 </a:t>
            </a:r>
            <a:r>
              <a:rPr lang="cs-CZ" dirty="0" err="1"/>
              <a:t>mission</a:t>
            </a:r>
            <a:r>
              <a:rPr lang="cs-CZ" dirty="0"/>
              <a:t> „</a:t>
            </a:r>
            <a:r>
              <a:rPr lang="cs-CZ" dirty="0" err="1"/>
              <a:t>Resilience</a:t>
            </a:r>
            <a:r>
              <a:rPr lang="cs-CZ" dirty="0"/>
              <a:t>…“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006E25-9CBF-4C7B-A3CC-C210A3A51C4B}"/>
              </a:ext>
            </a:extLst>
          </p:cNvPr>
          <p:cNvSpPr/>
          <p:nvPr/>
        </p:nvSpPr>
        <p:spPr>
          <a:xfrm>
            <a:off x="285750" y="5115108"/>
            <a:ext cx="29123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More </a:t>
            </a:r>
            <a:r>
              <a:rPr lang="cs-CZ" dirty="0" err="1"/>
              <a:t>about</a:t>
            </a:r>
            <a:r>
              <a:rPr lang="cs-CZ" dirty="0"/>
              <a:t> </a:t>
            </a:r>
            <a:r>
              <a:rPr lang="cs-CZ" dirty="0" err="1"/>
              <a:t>this</a:t>
            </a:r>
            <a:r>
              <a:rPr lang="cs-CZ" dirty="0"/>
              <a:t> RIS3 </a:t>
            </a:r>
            <a:r>
              <a:rPr lang="cs-CZ" dirty="0" err="1"/>
              <a:t>mission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/>
              <a:t>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>
                <a:hlinkClick r:id="rId4"/>
              </a:rPr>
              <a:t>portal</a:t>
            </a:r>
            <a:r>
              <a:rPr lang="cs-CZ" dirty="0"/>
              <a:t> </a:t>
            </a:r>
            <a:r>
              <a:rPr lang="cs-CZ" dirty="0">
                <a:hlinkClick r:id="rId5"/>
              </a:rPr>
              <a:t>www.ris3.cz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BF96E2AD-70C6-47D8-B2C9-D68D3269E72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47661" y="2443988"/>
            <a:ext cx="925200" cy="925200"/>
          </a:xfrm>
          <a:prstGeom prst="rect">
            <a:avLst/>
          </a:prstGeom>
        </p:spPr>
      </p:pic>
      <p:pic>
        <p:nvPicPr>
          <p:cNvPr id="12" name="Obrázek 11">
            <a:extLst>
              <a:ext uri="{FF2B5EF4-FFF2-40B4-BE49-F238E27FC236}">
                <a16:creationId xmlns:a16="http://schemas.microsoft.com/office/drawing/2014/main" id="{86F5C3C2-2065-4D69-9C3B-4F6914AD715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72875" y="2443988"/>
            <a:ext cx="943954" cy="925200"/>
          </a:xfrm>
          <a:prstGeom prst="rect">
            <a:avLst/>
          </a:prstGeom>
        </p:spPr>
      </p:pic>
      <p:pic>
        <p:nvPicPr>
          <p:cNvPr id="13" name="Obrázek 12">
            <a:extLst>
              <a:ext uri="{FF2B5EF4-FFF2-40B4-BE49-F238E27FC236}">
                <a16:creationId xmlns:a16="http://schemas.microsoft.com/office/drawing/2014/main" id="{374CF789-A42D-4A5C-8EBD-20B14B53A98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403693" y="2443988"/>
            <a:ext cx="950548" cy="92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2903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vnoramenný trojúhelník 10">
            <a:extLst>
              <a:ext uri="{FF2B5EF4-FFF2-40B4-BE49-F238E27FC236}">
                <a16:creationId xmlns:a16="http://schemas.microsoft.com/office/drawing/2014/main" id="{15776E05-4A77-4DD1-AE4D-8675A7BFEEBF}"/>
              </a:ext>
            </a:extLst>
          </p:cNvPr>
          <p:cNvSpPr/>
          <p:nvPr/>
        </p:nvSpPr>
        <p:spPr>
          <a:xfrm>
            <a:off x="668161" y="1290116"/>
            <a:ext cx="5318562" cy="4441611"/>
          </a:xfrm>
          <a:prstGeom prst="triangle">
            <a:avLst/>
          </a:prstGeom>
          <a:gradFill flip="none" rotWithShape="1">
            <a:gsLst>
              <a:gs pos="0">
                <a:schemeClr val="accent1"/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  <a:p>
            <a:pPr algn="ctr"/>
            <a:endParaRPr lang="cs-CZ" dirty="0"/>
          </a:p>
          <a:p>
            <a:pPr algn="ctr"/>
            <a:endParaRPr lang="cs-CZ" dirty="0"/>
          </a:p>
          <a:p>
            <a:pPr algn="ctr"/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7350" y="377271"/>
            <a:ext cx="8242299" cy="800219"/>
          </a:xfrm>
        </p:spPr>
        <p:txBody>
          <a:bodyPr/>
          <a:lstStyle/>
          <a:p>
            <a:r>
              <a:rPr lang="en-GB" sz="2600" b="1" dirty="0"/>
              <a:t>Transmission </a:t>
            </a:r>
            <a:r>
              <a:rPr lang="cs-CZ" sz="2600" b="1" dirty="0" err="1"/>
              <a:t>mechanism</a:t>
            </a:r>
            <a:r>
              <a:rPr lang="cs-CZ" sz="2600" b="1" dirty="0"/>
              <a:t> </a:t>
            </a:r>
            <a:r>
              <a:rPr lang="cs-CZ" sz="2600" b="1" dirty="0" err="1"/>
              <a:t>of</a:t>
            </a:r>
            <a:r>
              <a:rPr lang="cs-CZ" sz="2600" b="1" dirty="0"/>
              <a:t> </a:t>
            </a:r>
            <a:r>
              <a:rPr lang="cs-CZ" sz="2600" b="1" dirty="0" err="1"/>
              <a:t>mission</a:t>
            </a:r>
            <a:r>
              <a:rPr lang="cs-CZ" sz="2600" b="1" dirty="0"/>
              <a:t> </a:t>
            </a:r>
            <a:r>
              <a:rPr lang="en-GB" sz="2600" b="1" dirty="0"/>
              <a:t> priorities into support programmes</a:t>
            </a:r>
          </a:p>
        </p:txBody>
      </p:sp>
      <p:sp>
        <p:nvSpPr>
          <p:cNvPr id="5" name="Zástupný symbol pro text 2"/>
          <p:cNvSpPr>
            <a:spLocks noGrp="1"/>
          </p:cNvSpPr>
          <p:nvPr>
            <p:ph type="body" sz="quarter" idx="10"/>
          </p:nvPr>
        </p:nvSpPr>
        <p:spPr>
          <a:xfrm>
            <a:off x="1126156" y="1873770"/>
            <a:ext cx="3984859" cy="378090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600" dirty="0"/>
              <a:t>Calls targeting missions</a:t>
            </a:r>
            <a:endParaRPr lang="cs-CZ" sz="1600" dirty="0"/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r>
              <a:rPr lang="en-GB" sz="1600" dirty="0"/>
              <a:t>Call targeting RD&amp;I topics within domains/</a:t>
            </a:r>
            <a:r>
              <a:rPr lang="en-GB" sz="1600" dirty="0" err="1"/>
              <a:t>bonification</a:t>
            </a:r>
            <a:r>
              <a:rPr lang="en-GB" sz="1600" dirty="0"/>
              <a:t> of selected </a:t>
            </a:r>
            <a:br>
              <a:rPr lang="cs-CZ" sz="1600" dirty="0"/>
            </a:br>
            <a:r>
              <a:rPr lang="cs-CZ" sz="1600" dirty="0"/>
              <a:t>         </a:t>
            </a:r>
            <a:r>
              <a:rPr lang="en-GB" sz="1600" dirty="0"/>
              <a:t>themes</a:t>
            </a:r>
          </a:p>
          <a:p>
            <a:pPr marL="0" indent="0">
              <a:spcBef>
                <a:spcPts val="0"/>
              </a:spcBef>
              <a:buNone/>
            </a:pPr>
            <a:endParaRPr lang="cs-CZ" sz="1600" dirty="0"/>
          </a:p>
          <a:p>
            <a:pPr marL="0" indent="0">
              <a:spcBef>
                <a:spcPts val="0"/>
              </a:spcBef>
              <a:buNone/>
            </a:pPr>
            <a:r>
              <a:rPr lang="en-GB" sz="1600" dirty="0"/>
              <a:t>Compliance with key technologies themes/</a:t>
            </a:r>
            <a:r>
              <a:rPr lang="en-GB" sz="1600" dirty="0" err="1"/>
              <a:t>bonification</a:t>
            </a:r>
            <a:endParaRPr lang="en-GB" sz="1600" dirty="0"/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r>
              <a:rPr lang="en-GB" sz="1600" dirty="0"/>
              <a:t>Compliance with domain of specialisation</a:t>
            </a:r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r>
              <a:rPr lang="en-GB" sz="1600" dirty="0"/>
              <a:t>Compliance with RIS3 specific objective (horizontal calls)</a:t>
            </a:r>
          </a:p>
        </p:txBody>
      </p:sp>
      <p:sp>
        <p:nvSpPr>
          <p:cNvPr id="6" name="Obdélník 5"/>
          <p:cNvSpPr/>
          <p:nvPr/>
        </p:nvSpPr>
        <p:spPr>
          <a:xfrm>
            <a:off x="529412" y="5199097"/>
            <a:ext cx="367808" cy="346229"/>
          </a:xfrm>
          <a:prstGeom prst="rect">
            <a:avLst/>
          </a:prstGeom>
          <a:solidFill>
            <a:schemeClr val="bg2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1</a:t>
            </a:r>
            <a:endParaRPr lang="en-US" dirty="0"/>
          </a:p>
        </p:txBody>
      </p:sp>
      <p:sp>
        <p:nvSpPr>
          <p:cNvPr id="7" name="Obdélník 6"/>
          <p:cNvSpPr/>
          <p:nvPr/>
        </p:nvSpPr>
        <p:spPr>
          <a:xfrm>
            <a:off x="525179" y="4507952"/>
            <a:ext cx="367808" cy="3462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2</a:t>
            </a:r>
            <a:endParaRPr lang="en-US" dirty="0"/>
          </a:p>
        </p:txBody>
      </p:sp>
      <p:sp>
        <p:nvSpPr>
          <p:cNvPr id="8" name="Obdélník 7"/>
          <p:cNvSpPr/>
          <p:nvPr/>
        </p:nvSpPr>
        <p:spPr>
          <a:xfrm>
            <a:off x="538293" y="3830642"/>
            <a:ext cx="367808" cy="346229"/>
          </a:xfrm>
          <a:prstGeom prst="rect">
            <a:avLst/>
          </a:prstGeom>
          <a:solidFill>
            <a:schemeClr val="accent1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3</a:t>
            </a:r>
            <a:endParaRPr lang="en-US" dirty="0"/>
          </a:p>
        </p:txBody>
      </p:sp>
      <p:sp>
        <p:nvSpPr>
          <p:cNvPr id="9" name="Obdélník 8"/>
          <p:cNvSpPr/>
          <p:nvPr/>
        </p:nvSpPr>
        <p:spPr>
          <a:xfrm>
            <a:off x="525179" y="2894342"/>
            <a:ext cx="367808" cy="34622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4</a:t>
            </a:r>
            <a:endParaRPr lang="en-US" dirty="0"/>
          </a:p>
        </p:txBody>
      </p:sp>
      <p:sp>
        <p:nvSpPr>
          <p:cNvPr id="10" name="Obdélník 9"/>
          <p:cNvSpPr/>
          <p:nvPr/>
        </p:nvSpPr>
        <p:spPr>
          <a:xfrm>
            <a:off x="538293" y="2239445"/>
            <a:ext cx="367808" cy="346229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5</a:t>
            </a:r>
            <a:endParaRPr lang="en-US" dirty="0"/>
          </a:p>
        </p:txBody>
      </p:sp>
      <p:sp>
        <p:nvSpPr>
          <p:cNvPr id="17" name="Ovál 11">
            <a:extLst>
              <a:ext uri="{FF2B5EF4-FFF2-40B4-BE49-F238E27FC236}">
                <a16:creationId xmlns:a16="http://schemas.microsoft.com/office/drawing/2014/main" id="{828470FC-EF18-4919-8DDF-4D2902F751BD}"/>
              </a:ext>
            </a:extLst>
          </p:cNvPr>
          <p:cNvSpPr/>
          <p:nvPr/>
        </p:nvSpPr>
        <p:spPr>
          <a:xfrm>
            <a:off x="964753" y="2131094"/>
            <a:ext cx="2645222" cy="438172"/>
          </a:xfrm>
          <a:prstGeom prst="ellipse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1" name="Picture 2">
            <a:extLst>
              <a:ext uri="{FF2B5EF4-FFF2-40B4-BE49-F238E27FC236}">
                <a16:creationId xmlns:a16="http://schemas.microsoft.com/office/drawing/2014/main" id="{E5A07D6E-6135-D540-8B53-A85292E3DA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5004" y="1031199"/>
            <a:ext cx="2495521" cy="20644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Picture 3">
            <a:extLst>
              <a:ext uri="{FF2B5EF4-FFF2-40B4-BE49-F238E27FC236}">
                <a16:creationId xmlns:a16="http://schemas.microsoft.com/office/drawing/2014/main" id="{1562192F-C6F5-AF42-866A-18E4DEAD74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2416" y="2747151"/>
            <a:ext cx="2321178" cy="1762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5">
            <a:extLst>
              <a:ext uri="{FF2B5EF4-FFF2-40B4-BE49-F238E27FC236}">
                <a16:creationId xmlns:a16="http://schemas.microsoft.com/office/drawing/2014/main" id="{7D388EA1-45B0-C442-AD24-6E30D6C6A1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2614" y="4405073"/>
            <a:ext cx="2703578" cy="593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3">
            <a:extLst>
              <a:ext uri="{FF2B5EF4-FFF2-40B4-BE49-F238E27FC236}">
                <a16:creationId xmlns:a16="http://schemas.microsoft.com/office/drawing/2014/main" id="{B4E5D386-C1DB-7742-9E75-4EF1CB3007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7654" y="2901185"/>
            <a:ext cx="2571626" cy="1952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Ovál 11">
            <a:extLst>
              <a:ext uri="{FF2B5EF4-FFF2-40B4-BE49-F238E27FC236}">
                <a16:creationId xmlns:a16="http://schemas.microsoft.com/office/drawing/2014/main" id="{D7581D4E-57F5-EB42-B215-4931F880C525}"/>
              </a:ext>
            </a:extLst>
          </p:cNvPr>
          <p:cNvSpPr/>
          <p:nvPr/>
        </p:nvSpPr>
        <p:spPr>
          <a:xfrm>
            <a:off x="4087495" y="1293384"/>
            <a:ext cx="2733030" cy="580386"/>
          </a:xfrm>
          <a:prstGeom prst="ellipse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Ovál 11">
            <a:extLst>
              <a:ext uri="{FF2B5EF4-FFF2-40B4-BE49-F238E27FC236}">
                <a16:creationId xmlns:a16="http://schemas.microsoft.com/office/drawing/2014/main" id="{E446E51E-B979-F04D-9CF8-9E0856324247}"/>
              </a:ext>
            </a:extLst>
          </p:cNvPr>
          <p:cNvSpPr/>
          <p:nvPr/>
        </p:nvSpPr>
        <p:spPr>
          <a:xfrm>
            <a:off x="4206249" y="2958553"/>
            <a:ext cx="2614276" cy="217808"/>
          </a:xfrm>
          <a:prstGeom prst="ellipse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Ovál 11">
            <a:extLst>
              <a:ext uri="{FF2B5EF4-FFF2-40B4-BE49-F238E27FC236}">
                <a16:creationId xmlns:a16="http://schemas.microsoft.com/office/drawing/2014/main" id="{7AED2CAE-E536-8446-9216-5123CE0B1B72}"/>
              </a:ext>
            </a:extLst>
          </p:cNvPr>
          <p:cNvSpPr/>
          <p:nvPr/>
        </p:nvSpPr>
        <p:spPr>
          <a:xfrm>
            <a:off x="6872416" y="3568556"/>
            <a:ext cx="2729098" cy="231888"/>
          </a:xfrm>
          <a:prstGeom prst="ellipse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vál 11">
            <a:extLst>
              <a:ext uri="{FF2B5EF4-FFF2-40B4-BE49-F238E27FC236}">
                <a16:creationId xmlns:a16="http://schemas.microsoft.com/office/drawing/2014/main" id="{9F27FF6B-5EC2-0A42-ABAE-1202D85611A0}"/>
              </a:ext>
            </a:extLst>
          </p:cNvPr>
          <p:cNvSpPr/>
          <p:nvPr/>
        </p:nvSpPr>
        <p:spPr>
          <a:xfrm>
            <a:off x="6662614" y="4545054"/>
            <a:ext cx="2530980" cy="314039"/>
          </a:xfrm>
          <a:prstGeom prst="ellipse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E23D3B1C-93D6-5941-8682-6F1549AE3428}"/>
              </a:ext>
            </a:extLst>
          </p:cNvPr>
          <p:cNvSpPr txBox="1"/>
          <p:nvPr/>
        </p:nvSpPr>
        <p:spPr>
          <a:xfrm>
            <a:off x="4751687" y="777381"/>
            <a:ext cx="1178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Domains </a:t>
            </a:r>
            <a:r>
              <a:rPr lang="cs-CZ" dirty="0"/>
              <a:t>1</a:t>
            </a:r>
          </a:p>
        </p:txBody>
      </p:sp>
      <p:sp>
        <p:nvSpPr>
          <p:cNvPr id="27" name="TextovéPole 26">
            <a:extLst>
              <a:ext uri="{FF2B5EF4-FFF2-40B4-BE49-F238E27FC236}">
                <a16:creationId xmlns:a16="http://schemas.microsoft.com/office/drawing/2014/main" id="{29F17A25-F762-CC4C-8575-D284CB9F7426}"/>
              </a:ext>
            </a:extLst>
          </p:cNvPr>
          <p:cNvSpPr txBox="1"/>
          <p:nvPr/>
        </p:nvSpPr>
        <p:spPr>
          <a:xfrm>
            <a:off x="7324562" y="2439261"/>
            <a:ext cx="1178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Domains </a:t>
            </a:r>
            <a:r>
              <a:rPr lang="cs-CZ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1513877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444500" y="1800000"/>
            <a:ext cx="8242299" cy="2339102"/>
          </a:xfrm>
        </p:spPr>
        <p:txBody>
          <a:bodyPr/>
          <a:lstStyle/>
          <a:p>
            <a:pPr algn="ctr"/>
            <a:r>
              <a:rPr lang="en-US" dirty="0"/>
              <a:t>Thank you for your attention!</a:t>
            </a:r>
            <a:br>
              <a:rPr lang="en-US" dirty="0"/>
            </a:br>
            <a:br>
              <a:rPr lang="cs-CZ" dirty="0"/>
            </a:br>
            <a:r>
              <a:rPr lang="cs-CZ" sz="3600" dirty="0"/>
              <a:t>Tomas Holinka</a:t>
            </a:r>
            <a:br>
              <a:rPr lang="en-US" sz="3600" dirty="0"/>
            </a:br>
            <a:r>
              <a:rPr lang="cs-CZ" sz="3600" dirty="0"/>
              <a:t>h</a:t>
            </a:r>
            <a:r>
              <a:rPr lang="en-US" sz="3600" dirty="0" err="1"/>
              <a:t>olinka@mp</a:t>
            </a:r>
            <a:r>
              <a:rPr lang="cs-CZ" sz="3600" dirty="0"/>
              <a:t>o.cz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3427006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 modrá A">
  <a:themeElements>
    <a:clrScheme name="MPO-B">
      <a:dk1>
        <a:sysClr val="windowText" lastClr="000000"/>
      </a:dk1>
      <a:lt1>
        <a:srgbClr val="FFFFFF"/>
      </a:lt1>
      <a:dk2>
        <a:srgbClr val="004B8D"/>
      </a:dk2>
      <a:lt2>
        <a:srgbClr val="FFFFFF"/>
      </a:lt2>
      <a:accent1>
        <a:srgbClr val="B9E0F7"/>
      </a:accent1>
      <a:accent2>
        <a:srgbClr val="13B5F4"/>
      </a:accent2>
      <a:accent3>
        <a:srgbClr val="0096D6"/>
      </a:accent3>
      <a:accent4>
        <a:srgbClr val="004B8D"/>
      </a:accent4>
      <a:accent5>
        <a:srgbClr val="E31B23"/>
      </a:accent5>
      <a:accent6>
        <a:srgbClr val="B5121B"/>
      </a:accent6>
      <a:hlink>
        <a:srgbClr val="13B5F4"/>
      </a:hlink>
      <a:folHlink>
        <a:srgbClr val="E31B23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DF2F952D3FBFF4CBE576400FF27F928" ma:contentTypeVersion="4" ma:contentTypeDescription="Vytvoří nový dokument" ma:contentTypeScope="" ma:versionID="178730a7e546abc40364772d961e161b">
  <xsd:schema xmlns:xsd="http://www.w3.org/2001/XMLSchema" xmlns:xs="http://www.w3.org/2001/XMLSchema" xmlns:p="http://schemas.microsoft.com/office/2006/metadata/properties" xmlns:ns2="e17065be-6c99-4665-ba7f-f7d4d8468951" targetNamespace="http://schemas.microsoft.com/office/2006/metadata/properties" ma:root="true" ma:fieldsID="51f7539ca68f92a5389fce588fc6a808" ns2:_="">
    <xsd:import namespace="e17065be-6c99-4665-ba7f-f7d4d846895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7065be-6c99-4665-ba7f-f7d4d846895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C9B72A7-2139-461E-B533-DFF5C0D2B52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5AF41CC-41E3-4D4A-8C8D-73DA55E61587}">
  <ds:schemaRefs>
    <ds:schemaRef ds:uri="e17065be-6c99-4665-ba7f-f7d4d846895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1E87A596-BE19-4669-BE67-3688D939006A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e17065be-6c99-4665-ba7f-f7d4d8468951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modrá A s číslováním</Template>
  <TotalTime>8500</TotalTime>
  <Words>885</Words>
  <Application>Microsoft Office PowerPoint</Application>
  <PresentationFormat>Předvádění na obrazovce (4:3)</PresentationFormat>
  <Paragraphs>135</Paragraphs>
  <Slides>9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SimSun</vt:lpstr>
      <vt:lpstr>Arial</vt:lpstr>
      <vt:lpstr>Calibri</vt:lpstr>
      <vt:lpstr>Lucida Sans</vt:lpstr>
      <vt:lpstr>Source Sans Pro</vt:lpstr>
      <vt:lpstr>Prezentace modrá A</vt:lpstr>
      <vt:lpstr> Development of mission-oriented RIS3 priorities within STI Roadmaps for SDGs framework   December 8, 2022   Peer-to-peer policy workshop  with Serbia, Ukraine and Czechia </vt:lpstr>
      <vt:lpstr>Czech National RIS3 Strategy priorities</vt:lpstr>
      <vt:lpstr>STI Roadmaps steps</vt:lpstr>
      <vt:lpstr>RIS3 missions</vt:lpstr>
      <vt:lpstr>Clusters of Possible Mission for Additional Analysis</vt:lpstr>
      <vt:lpstr>National RIS3 mission „Efficiency…“</vt:lpstr>
      <vt:lpstr>Prezentace aplikace PowerPoint</vt:lpstr>
      <vt:lpstr>Transmission mechanism of mission  priorities into support programmes</vt:lpstr>
      <vt:lpstr>Thank you for your attention!  Tomas Holinka holinka@mpo.cz</vt:lpstr>
    </vt:vector>
  </TitlesOfParts>
  <Company>Ministerstvo průmyslu a obchodu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NADPIS PREZENTACE</dc:title>
  <dc:creator>Svobodová Alena</dc:creator>
  <cp:lastModifiedBy>Holinka Tomáš</cp:lastModifiedBy>
  <cp:revision>347</cp:revision>
  <cp:lastPrinted>2020-02-27T08:16:24Z</cp:lastPrinted>
  <dcterms:created xsi:type="dcterms:W3CDTF">2019-05-30T13:50:03Z</dcterms:created>
  <dcterms:modified xsi:type="dcterms:W3CDTF">2022-12-05T16:29:09Z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0x0101004DF2F952D3FBFF4CBE576400FF27F928</vt:lpwstr>
  </property>
</Properties>
</file>