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  <p:sldMasterId id="2147483656" r:id="rId3"/>
  </p:sldMasterIdLst>
  <p:notesMasterIdLst>
    <p:notesMasterId r:id="rId15"/>
  </p:notesMasterIdLst>
  <p:handoutMasterIdLst>
    <p:handoutMasterId r:id="rId16"/>
  </p:handoutMasterIdLst>
  <p:sldIdLst>
    <p:sldId id="269" r:id="rId4"/>
    <p:sldId id="365" r:id="rId5"/>
    <p:sldId id="2357" r:id="rId6"/>
    <p:sldId id="2350" r:id="rId7"/>
    <p:sldId id="2358" r:id="rId8"/>
    <p:sldId id="2352" r:id="rId9"/>
    <p:sldId id="366" r:id="rId10"/>
    <p:sldId id="2349" r:id="rId11"/>
    <p:sldId id="2348" r:id="rId12"/>
    <p:sldId id="2359" r:id="rId13"/>
    <p:sldId id="267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7CC835-E993-9A23-0473-83554733BEBC}" name="Michaela Novotná" initials="MN" userId="S::novotna@jaip.cz::fccf1dbc-1ac7-4600-86a2-5b05a63b193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B9E0F7"/>
    <a:srgbClr val="004B8D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251" autoAdjust="0"/>
  </p:normalViewPr>
  <p:slideViewPr>
    <p:cSldViewPr snapToGrid="0" snapToObjects="1">
      <p:cViewPr varScale="1">
        <p:scale>
          <a:sx n="40" d="100"/>
          <a:sy n="40" d="100"/>
        </p:scale>
        <p:origin x="1240" y="36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01.12.2023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01.12.2023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QR kód – pro portál RIS3.CZ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96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Tematická oblast: Hospodaření s přírodními zdroji, zemědělství a lesnictví, produkce potravin, životní prostředí a biodiverzita, výstavba a lidská sídla</a:t>
            </a:r>
          </a:p>
          <a:p>
            <a:endParaRPr lang="cs-CZ" dirty="0"/>
          </a:p>
          <a:p>
            <a:r>
              <a:rPr lang="cs-CZ" dirty="0"/>
              <a:t>Strategická témata: </a:t>
            </a:r>
            <a:r>
              <a:rPr lang="cs-CZ" dirty="0" err="1"/>
              <a:t>Bioekonomika</a:t>
            </a:r>
            <a:r>
              <a:rPr lang="cs-CZ" dirty="0"/>
              <a:t>, Smart Zemědělství, Globální změna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391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Bioekonomika</a:t>
            </a:r>
            <a:r>
              <a:rPr lang="cs-CZ" dirty="0"/>
              <a:t> = strategické téma  – Ilustrativní příklady (odrážky/fousky) z Témat </a:t>
            </a:r>
            <a:r>
              <a:rPr lang="cs-CZ" dirty="0" err="1"/>
              <a:t>VaVaI</a:t>
            </a:r>
            <a:r>
              <a:rPr lang="cs-CZ" dirty="0"/>
              <a:t> v aplikačních odvětvích</a:t>
            </a:r>
          </a:p>
          <a:p>
            <a:r>
              <a:rPr lang="cs-CZ" dirty="0" err="1"/>
              <a:t>Bioekonomika</a:t>
            </a:r>
            <a:r>
              <a:rPr lang="cs-CZ" dirty="0"/>
              <a:t>= </a:t>
            </a:r>
            <a:r>
              <a:rPr lang="cs-CZ" dirty="0" err="1"/>
              <a:t>KETs</a:t>
            </a:r>
            <a:r>
              <a:rPr lang="cs-CZ" dirty="0"/>
              <a:t> – Biotechnologie – využití různých mikroorganismů, enzymů pro výrobu bioproduktů v sektorech (v nemocnici biologické odbouratelné obvazy, náplasti a další…) – snadná rozložitelnost v přírodě; Biotechnologie zaměřené na kompostování, nakládání s odpadní vodou; Umělá inteligence – podpora AI v biologických vědách, které podpoří a bude mít významný dopad i v oblasti </a:t>
            </a:r>
            <a:r>
              <a:rPr lang="cs-CZ" dirty="0" err="1"/>
              <a:t>Bioekonomiky</a:t>
            </a:r>
            <a:r>
              <a:rPr lang="cs-CZ" dirty="0"/>
              <a:t> – z naší strany je to podpora této technologie; Digitální bezpečnost a propojenost – příkladem může být monitoring kanalizace (odpadní a splaškové vody), digitalizovaná řešení v rámci agropotravinářského řetězce…</a:t>
            </a:r>
          </a:p>
          <a:p>
            <a:r>
              <a:rPr lang="cs-CZ" dirty="0" err="1"/>
              <a:t>Bioekonomika</a:t>
            </a:r>
            <a:r>
              <a:rPr lang="cs-CZ" dirty="0"/>
              <a:t> = SHUV – jak se </a:t>
            </a:r>
            <a:r>
              <a:rPr lang="cs-CZ" dirty="0" err="1"/>
              <a:t>Bioekonomika</a:t>
            </a:r>
            <a:r>
              <a:rPr lang="cs-CZ" dirty="0"/>
              <a:t> a Zelené technologie promítají na transformaci společnosti, a vnímání společnosti na udržitelný rozvoj (začátek je v našich domácnostech); jako nezbytná se jeví EKOLOGICKÁ VÝCHOVA; edukace zaměřená na informovanost a vzdělávání spotřebitelů ohledně potravin, plýtvání a využití odpadů; EKOVÝCHOVA ve školách v oblasti </a:t>
            </a:r>
            <a:r>
              <a:rPr lang="cs-CZ" dirty="0" err="1"/>
              <a:t>Bioekonomiky</a:t>
            </a:r>
            <a:r>
              <a:rPr lang="cs-CZ" dirty="0"/>
              <a:t>, výchova informovanost pro různé sociální skupiny = odstraňování bariér neznalosti jak zacházet s bioodpadem (jednoduchým příkladem mohou být veřejné kompostéry)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046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jsou názvy krajských domén specializace, které jsou propsány do dokumentů krajských RIS3 strategií a odsouhlaseny Zastupitelstvem krajů,</a:t>
            </a:r>
          </a:p>
          <a:p>
            <a:r>
              <a:rPr lang="cs-CZ" dirty="0"/>
              <a:t>V NIP VI. jsou krajská zastoupení v rámci DS 08 „Zelené technologie, </a:t>
            </a:r>
            <a:r>
              <a:rPr lang="cs-CZ" dirty="0" err="1"/>
              <a:t>bioekonomika</a:t>
            </a:r>
            <a:r>
              <a:rPr lang="cs-CZ" dirty="0"/>
              <a:t> a udržitelné potravinové zdroje – zástupce za Jihočeský a Ústecký…</a:t>
            </a:r>
          </a:p>
          <a:p>
            <a:r>
              <a:rPr lang="cs-CZ" dirty="0"/>
              <a:t>Ústecký nemá přímo ve svém portfoliu v krajských doménách specializace název </a:t>
            </a:r>
            <a:r>
              <a:rPr lang="cs-CZ" dirty="0" err="1"/>
              <a:t>bioekonomika</a:t>
            </a:r>
            <a:r>
              <a:rPr lang="cs-CZ" dirty="0"/>
              <a:t> či zemědělství apod., ale ve své krajské DS „Organická a Anorganická chemie“ má v podtématech propsaná témata, jako je green </a:t>
            </a:r>
            <a:r>
              <a:rPr lang="cs-CZ" dirty="0" err="1"/>
              <a:t>chemistry</a:t>
            </a:r>
            <a:r>
              <a:rPr lang="cs-CZ" dirty="0"/>
              <a:t> (zelená chemie), cirkulární ekonomiky, rekultivace – zde je možný potenciál využití </a:t>
            </a:r>
            <a:r>
              <a:rPr lang="cs-CZ" dirty="0" err="1"/>
              <a:t>bioekonomiky</a:t>
            </a:r>
            <a:r>
              <a:rPr lang="cs-CZ" dirty="0"/>
              <a:t> jako nástroje pro rekultivace a nízkouhlíkatou ekonomiku (</a:t>
            </a:r>
            <a:r>
              <a:rPr lang="cs-CZ" dirty="0" err="1"/>
              <a:t>Zero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523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OP TAK: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Harmonogram výzev na rok 2023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3Q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Udržitelné hospodaření s vodou (I. Výzva ) – zahrnuje i téma oběhového hospodářství – udržitelné hospodaření s vodou 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Obnovitelné zdroje energie –vtláčení biometanu (I. Výzva) – zahrnuje téma oběhového hospodářství (úprava bioplynu na biometan – pro MSP)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Obnovitelné zdroje energie – biomasa (bude upřesněno) – téma oběhového hospodářství</a:t>
            </a:r>
          </a:p>
          <a:p>
            <a:pPr marL="0" indent="0">
              <a:buFontTx/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OP JAK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Špičkový výzkum - </a:t>
            </a:r>
            <a:r>
              <a:rPr lang="cs-CZ" dirty="0"/>
              <a:t>podporu zvýšení počtu špičkových výsledků </a:t>
            </a:r>
            <a:r>
              <a:rPr lang="cs-CZ" dirty="0" err="1"/>
              <a:t>VaV</a:t>
            </a:r>
            <a:r>
              <a:rPr lang="cs-CZ" dirty="0"/>
              <a:t> v ČR, na rozvoj a podporu excelentních a po všech stránkách špičkově vybavených výzkumných týmů, Výzva je zaměřena na podporu projektů, které jsou zaměřeny do oblastí definovaných jako prioritní v Národní výzkumné a inovační strategii pro inteligentní specializaci ČR na roky 2021–2027 (dále jen RIS3 strategie) s preferencí interdisciplinárních projektů.  - konec přihlášek byl do ledna 2023 – již se nebude vyhlašovat druhé kolo ŠV v tomto programovém období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TA ČR 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Sigma – soulad s RIS3</a:t>
            </a:r>
          </a:p>
          <a:p>
            <a:pPr marL="0" indent="0">
              <a:buFontTx/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r>
              <a:rPr lang="cs-CZ" dirty="0" err="1">
                <a:solidFill>
                  <a:srgbClr val="00B050"/>
                </a:solidFill>
              </a:rPr>
              <a:t>MZe</a:t>
            </a: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Země II. – v souladu s NRIS3 strategií – tři klíčové oblasti: BIOEKONOMIKA, SMART ZENMĚDĚLSTVÍ, GLOBÁLNÍ ZMĚNY V ATMOSFÉŘE, 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 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MŽP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Prostředí pro život - </a:t>
            </a:r>
            <a:r>
              <a:rPr lang="cs-CZ" dirty="0"/>
              <a:t>Program také významně přispěje k zajištění podílu ČR na naplňování Strategie EU pro </a:t>
            </a:r>
            <a:r>
              <a:rPr lang="cs-CZ" dirty="0" err="1"/>
              <a:t>bioekonomiku</a:t>
            </a:r>
            <a:r>
              <a:rPr lang="cs-CZ" dirty="0"/>
              <a:t> </a:t>
            </a:r>
          </a:p>
          <a:p>
            <a:pPr marL="0" indent="0">
              <a:buFontTx/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CzechInvest – program Technologická inkubace (podpora </a:t>
            </a:r>
            <a:r>
              <a:rPr lang="cs-CZ" dirty="0" err="1">
                <a:solidFill>
                  <a:srgbClr val="00B050"/>
                </a:solidFill>
              </a:rPr>
              <a:t>Startups</a:t>
            </a:r>
            <a:r>
              <a:rPr lang="cs-CZ" dirty="0">
                <a:solidFill>
                  <a:srgbClr val="00B050"/>
                </a:solidFill>
              </a:rPr>
              <a:t> – propojení NIP VI.  a </a:t>
            </a:r>
            <a:r>
              <a:rPr lang="cs-CZ" dirty="0" err="1">
                <a:solidFill>
                  <a:srgbClr val="00B050"/>
                </a:solidFill>
              </a:rPr>
              <a:t>EcoTech</a:t>
            </a:r>
            <a:r>
              <a:rPr lang="cs-CZ" dirty="0">
                <a:solidFill>
                  <a:srgbClr val="00B050"/>
                </a:solidFill>
              </a:rPr>
              <a:t> HUB (v portfoliu mimo jiné také Cirkulární ekonomika, Udržitelné zemědělství a lesnictví)</a:t>
            </a:r>
          </a:p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- Zaměření na odpady,  na prevenci a snižování produkce odpadů, druhotné využití odpadů, recyklace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323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by se mohl udělat „oslí můstek“ až bude poslední slajd (tak se vrátit na tento slajd) a navázat k myšlence třetí mise, ke by bylo jedním z nosných témat/cíle další mise </a:t>
            </a:r>
            <a:r>
              <a:rPr lang="cs-CZ" dirty="0" err="1"/>
              <a:t>bioekonomika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94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Nejblíže k tématu/problematice BIOEKONOMIKY má cíl CIRKULARITA – v enviromentální misi – píše se o nulových </a:t>
            </a:r>
            <a:r>
              <a:rPr lang="cs-CZ" dirty="0"/>
              <a:t> odpadech (</a:t>
            </a:r>
            <a:r>
              <a:rPr lang="cs-CZ" dirty="0" err="1"/>
              <a:t>zero</a:t>
            </a:r>
            <a:r>
              <a:rPr lang="cs-CZ" dirty="0"/>
              <a:t> </a:t>
            </a:r>
            <a:r>
              <a:rPr lang="cs-CZ" dirty="0" err="1"/>
              <a:t>waste</a:t>
            </a:r>
            <a:r>
              <a:rPr lang="cs-CZ" dirty="0"/>
              <a:t>)</a:t>
            </a:r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Obě mise nejsou přímo provázané s tématem BIOEKONOMIKY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04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dirty="0">
                <a:solidFill>
                  <a:srgbClr val="00B050"/>
                </a:solidFill>
              </a:rPr>
              <a:t>URČITĚ by měla zaznít poznámka k OP Spravedlivá transformace (že jsme na něj nezapomněli)  - není uveden v seznamu, protože v hodnocení nejsou uznávány speciální body za mise, protože celé pojetí OP je v souladu s „energetickou“ misí, což?</a:t>
            </a:r>
          </a:p>
          <a:p>
            <a:pPr marL="0" indent="0">
              <a:buFontTx/>
              <a:buNone/>
            </a:pPr>
            <a:r>
              <a:rPr lang="cs-CZ" dirty="0"/>
              <a:t>OP TAK</a:t>
            </a:r>
          </a:p>
          <a:p>
            <a:pPr marL="171450" indent="-171450">
              <a:buFontTx/>
              <a:buChar char="-"/>
            </a:pPr>
            <a:r>
              <a:rPr lang="cs-CZ" dirty="0"/>
              <a:t>Potenciál (soulad s </a:t>
            </a:r>
            <a:r>
              <a:rPr lang="cs-CZ" dirty="0" err="1"/>
              <a:t>envi</a:t>
            </a:r>
            <a:r>
              <a:rPr lang="cs-CZ" dirty="0"/>
              <a:t> misí, max. 4 body ze 100, výsledky budou až v listopadu/prosinci)</a:t>
            </a:r>
          </a:p>
          <a:p>
            <a:pPr marL="171450" indent="-171450">
              <a:buFontTx/>
              <a:buChar char="-"/>
            </a:pPr>
            <a:r>
              <a:rPr lang="cs-CZ" dirty="0"/>
              <a:t>Digitální podnik, Technologie 4.0 (soulad s bezpečnostní misí/</a:t>
            </a:r>
            <a:r>
              <a:rPr lang="cs-CZ" dirty="0" err="1"/>
              <a:t>kyberbezpečnost</a:t>
            </a:r>
            <a:r>
              <a:rPr lang="cs-CZ" dirty="0"/>
              <a:t>, max. 4 body ze 100, vyhlašovat se bude koncem roku)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 err="1"/>
              <a:t>Proof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(soulad s </a:t>
            </a:r>
            <a:r>
              <a:rPr lang="cs-CZ" dirty="0" err="1"/>
              <a:t>envi</a:t>
            </a:r>
            <a:r>
              <a:rPr lang="cs-CZ" dirty="0"/>
              <a:t> misí, max. 4 body ze 100, vyhlašovat se bude až začátkem 2024)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OP JAK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Špičkový výzkum (soulad s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bezpečnostní misí, max. 5 bodů ze 106, výsledky hodnocení budou až na přelomu roku)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Mezisektorová spolupráce (soulad s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bezpečnostní misí, max. 4 body ze 176, výzva je otevřená)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SHUV: Člověk a lidstvo v globálních výzvách současnosti (soulad s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bezpečnostní misí, max. 5 bodů ze 106, výzva je otevřená)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TAČR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TREND (soulad s </a:t>
            </a:r>
            <a:r>
              <a:rPr lang="cs-CZ" dirty="0" err="1"/>
              <a:t>envi</a:t>
            </a:r>
            <a:r>
              <a:rPr lang="cs-CZ" dirty="0"/>
              <a:t> a bezpečnostní misí, bonifikace 0/10 bodů za splnění kritéria hodnocení, probíhá hodnocení 10 VS)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Doprava 2030 (soulad s </a:t>
            </a:r>
            <a:r>
              <a:rPr lang="cs-CZ" dirty="0" err="1"/>
              <a:t>envi</a:t>
            </a:r>
            <a:r>
              <a:rPr lang="cs-CZ" dirty="0"/>
              <a:t> misí, cílem DEKARBONIZACE, bonifikace 0/5 bodů, probíhá hodnocení návrhu projektů)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Prostředí pro život (soulad s </a:t>
            </a:r>
            <a:r>
              <a:rPr lang="cs-CZ" dirty="0" err="1"/>
              <a:t>envi</a:t>
            </a:r>
            <a:r>
              <a:rPr lang="cs-CZ" dirty="0"/>
              <a:t> a bezpečnostní misí, bonifikace 0/3 body za splnění kritéria hodnocení, probíhá hodnocení)</a:t>
            </a:r>
          </a:p>
          <a:p>
            <a:endParaRPr lang="cs-CZ" sz="1200" dirty="0"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+mn-lt"/>
                <a:ea typeface="Times New Roman" panose="02020603050405020304" pitchFamily="18" charset="0"/>
              </a:rPr>
              <a:t>SIGMA, DC 2: z 536-ti projektů celkem bylo podpořeno 57 (což je 10,14 %) a zároveň 69 návrhů projektů se hlásilo k misi, z nichž bylo podpořeno 8 projektů (tedy 11,6 %). -  </a:t>
            </a:r>
            <a:r>
              <a:rPr lang="cs-CZ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cirkularita</a:t>
            </a:r>
            <a:r>
              <a:rPr lang="cs-CZ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6, dekarbonizace 2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30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Bioekonomika</a:t>
            </a:r>
            <a:r>
              <a:rPr lang="cs-CZ" dirty="0"/>
              <a:t> – využívá obnovitelné biologické zdroje (základem </a:t>
            </a:r>
            <a:r>
              <a:rPr lang="cs-CZ" dirty="0" err="1"/>
              <a:t>bioekonomiky</a:t>
            </a:r>
            <a:r>
              <a:rPr lang="cs-CZ" dirty="0"/>
              <a:t> je zemědělství, lesnictví, akvakultura, potravinářský a chemický průmysl)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360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3F9AF-625D-4F93-BE28-7801FB81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E4604D-57D4-4C2A-BB38-EE9D5D06E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114B75-C8D6-43CE-A6EC-1298BDD8F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DD1D4A-1262-471B-9BAD-7F55A0A6F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07C31A-145A-42C6-9963-DF2110FE5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E47C3A-F3D8-42BC-A0B4-D0351B92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081FB1-3E39-4C1E-8218-3115EBC5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3DC5A20-0AEE-4AC8-B638-D0204897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27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5EF38-6AE6-43B5-AB9E-7BBBC775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1AD6FD-8175-4687-A842-A173EC207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34BE06-1B0B-46E3-ABA0-EC4E335C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9D174-4175-41AA-B63C-C1144F39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5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E41206-A160-4159-9E1C-C53A9448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77E83F-DCCE-4F46-8BB3-59216926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9D0EEF-21F6-4785-9BAA-1CF23D57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10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3109F-F1A7-4DE5-8E98-411251EA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B1DBC-C7EC-499B-8F1F-5946FAD8E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BCD0E8-D7E2-47FD-A9BB-529A050F2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B552A9-3F40-4253-AE3A-4E0036CB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204C3A-C32B-48D2-8AFA-1A438FB4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ED735B-9C31-44C5-9CD5-729631B2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769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ABE9D-9D93-463D-B3CA-BFA19555E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04A997-C75E-4E9C-8819-5812A8D81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0D5779-63A3-4912-9E56-7AA6EEAB7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609550-4B77-4D9E-A866-9084D4CA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82986E-763B-4FEA-8ABB-C12FD5E4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CFDE06-C4A1-496A-AD8D-BEB0D9F1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23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BAA9E-DC06-44FE-9FD6-5350267C3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B1602E-4EE5-4F23-9613-D7B7CF0C5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3348A4-DBB5-4BA3-A8D0-B9EE0DD9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B94DFE-203F-4D63-86FB-290C4D46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A15A57-DBB5-4E14-BED1-872CAF6C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759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C24245-D304-43F6-BEB9-2DB145EBC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A6A545-E3A5-4356-A5E2-C844C8671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01598D-01D1-4444-8291-7DCF4292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337A45-78EF-42B2-B64E-5D9F202F2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198A33-839F-4008-AE4D-D43F35278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1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11BA4-5F73-48BF-8659-91332B292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EBF39-D80D-4BFB-82DF-C62603F7A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B4711-EE4B-440E-A66A-EE8D9BEA2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9D556F-0BB4-4864-9CA9-5B5B60BD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EB7D82-6324-444F-AE73-FE42A835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568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4B938-0A7F-4612-AA83-858B2DFA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62477-07F9-4CF4-9B0A-0EDB7C6E6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986FB2-03D4-49FF-BB36-1F3082218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7EF38E-AA7E-4B95-B81B-115E2FE4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A0BC86-344D-48C7-AB13-690F4765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893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92F7-AC62-43FA-B891-133B3BD1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9B2B39-8875-4637-A7A3-E46D0FA0B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4FA7C2-4C10-42A3-B028-0BD5843D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777D31-7364-4179-89F0-EEBECC34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81E9A4-E4F1-4269-9114-D75882D0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0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1FD3A-211B-4192-8257-EF1566998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1FA84-F219-4390-8A35-683F9EF04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F913A0-D3EA-4E96-943A-11B39DBE2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314896-6E0F-4B57-962F-1ED48214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7ADD7B-0A4B-41A5-919D-9D0F1D7D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F46F3C-AA2F-40CA-9983-A0F6C9B2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223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6F0F7-1648-4890-86F3-12B5CECB0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2EA70F-A61B-4C0C-B4DA-0157175FF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25DEC0-CAB6-4D57-9D65-96158623C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63FD10E-2976-42EB-9636-C563CD2D5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7CBDFB-6F2A-49BA-BD4B-0C69B3C30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BA7F2F-89AB-44E4-AF3F-019F8871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AD3DBEA-31F2-42F2-9115-E0E01C1E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BB5AF98-8805-4E2F-A67E-E59C594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84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D76EF-00D4-4008-B6DE-B5A632B0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F834F1-B871-45F7-8CD0-40C60BC8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9CEB04-BD88-4249-AF99-03632DF8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A18BBA-472F-468F-BF8D-A102C374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45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5FFE87-EEC4-40CD-A7A9-A3030EE6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73D23EE-8880-48F1-A562-21DE1F6F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47BBB6-0DFC-4FA0-B4E2-1B38A758E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17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C570B-2D45-450F-8BD3-643D96C0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2A5C4-B212-45BD-9A68-FA164679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688F47-070D-4886-A19C-50F5AF7C1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683516-6482-44BB-8DA7-064FED12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57BA67-4149-4EDA-876D-EDC40799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10377B-A3BF-417E-874B-5C56CC0A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89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AA29F-5350-40DF-924F-D7B980417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7DF644-18FB-4207-9C03-F38AB6023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CCCA6D-25C5-480A-B69C-919FDF326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52B9F0-7F75-4C9B-B944-2A66FFCC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5925C3-4ADA-4DDF-9088-F43934A6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AA906D-91DD-4089-8FDB-DA4C7F97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2990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BAC33-C485-4DAB-82FE-B67F75C6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2E3284-860A-4D50-923B-B05D09E7A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A03BE-C140-4AC9-B58E-CE7E45F6D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73F86-BABD-4EF6-B3D5-293912D4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D41A64-8343-467D-8D2C-6B9C067A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52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363191-C7DE-4D68-98C6-332423E1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8FA1CE-CB5D-4C3C-9FEE-73278705D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794F56-5012-4DA9-AB00-2E9FEDB4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499466-8DB8-473A-A7D2-BEA2BA6C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FEF06C-824B-478E-9727-6E76D470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55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13AEA-66E8-4C52-92DF-9AC6B4DA1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16048D-017F-4D4C-9993-CFBA92B9A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FED5E-AFDB-4928-B08C-6A08001F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6713F0-A47E-46A0-B60A-79C9047F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92AB71-55E3-42CA-B1F7-88998ED3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2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67BCF-B524-4056-BDCD-D2B98A05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4FB83-7438-4EEE-A993-95AC3312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8BA9DC-3563-40B6-9FC3-34D377D3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B449BE-239B-4318-B66B-9CDFB98D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A0710-FE67-47AB-88DA-F2DA32D7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0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D3A42-ED48-4047-AC33-7844F865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AD86B1-3765-49A7-B990-14923FC66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92983F-3196-40F0-9936-7D23B100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905114-DCD5-464A-A9A6-C14DBB0C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8C8245-5CC1-4961-9ECF-331ABACD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97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FBDAA-AFC9-4088-8DD0-E6F9A468E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E77A9-9A5D-469A-AE99-44C66494E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50677D-7F44-45BF-9E23-D4CE07257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75E715-D846-4B03-AA43-6C1E36EF5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C60650-454C-4E5A-BF79-13CBB128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7D452F-8B16-4576-9729-6D175FE6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27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Ing. Tomáš Holinka, Ph.D.</a:t>
            </a:r>
          </a:p>
          <a:p>
            <a:r>
              <a:rPr lang="cs-CZ" sz="900" dirty="0">
                <a:solidFill>
                  <a:schemeClr val="bg1"/>
                </a:solidFill>
              </a:rPr>
              <a:t>Vedoucí strategie S3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Národní </a:t>
            </a:r>
            <a:r>
              <a:rPr lang="cs-CZ" sz="900" dirty="0" err="1">
                <a:solidFill>
                  <a:schemeClr val="bg1"/>
                </a:solidFill>
              </a:rPr>
              <a:t>bioekonomický</a:t>
            </a:r>
            <a:r>
              <a:rPr lang="cs-CZ" sz="900" dirty="0">
                <a:solidFill>
                  <a:schemeClr val="bg1"/>
                </a:solidFill>
              </a:rPr>
              <a:t> kongres</a:t>
            </a: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DF1DEF-53EE-4408-9C6E-DC0B9D99A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AAEBE1-D808-473F-A3DE-ECD0A7E27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E784CE-9E40-404D-A02D-E6B8764D5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F0A4B-5751-4D62-96B1-AF2393549F4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3EEF36-AC3A-4969-9431-172AB6851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B59AE-2FC1-49A6-9317-4BFC60028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A074-A7B3-4EC7-A17F-909B0DF2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9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78DA2E0-5468-4C64-98E7-BD1D54651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71D557-A820-4E3A-9E77-32DE82906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C3187F-0D77-4784-AE6C-4F640CC14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F2A4E-86A6-4180-A641-266058F0F556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A44D8-1D03-449C-9BA2-B67B816E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4EA92E-EFFD-4BB0-9952-EA5B68AF2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DEB7-291B-4778-8563-F12DC8318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s3.cz/" TargetMode="External"/><Relationship Id="rId2" Type="http://schemas.openxmlformats.org/officeDocument/2006/relationships/hyperlink" Target="mailto:ris3@mpo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ations.jrc.ec.europa.eu/repository/handle/JRC13446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file:///D:\Users\Sta&#197;&#190;en&#195;&#169;%20soubory\aligning%20smart%20specialisation%20with%20transformative-KJNA31622ENN%20(1).pdf" TargetMode="External"/><Relationship Id="rId4" Type="http://schemas.openxmlformats.org/officeDocument/2006/relationships/hyperlink" Target="https://op.europa.eu/en/publication-detail/-/publication/38aad0cb-5dbb-11ee-9220-01aa75ed71a1/language-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1231106"/>
          </a:xfrm>
        </p:spPr>
        <p:txBody>
          <a:bodyPr/>
          <a:lstStyle/>
          <a:p>
            <a:r>
              <a:rPr lang="cs-CZ" dirty="0"/>
              <a:t>RIS3 – východiska pro směřování dotačních prostředků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245" y="2617063"/>
            <a:ext cx="8242300" cy="1606919"/>
          </a:xfrm>
        </p:spPr>
        <p:txBody>
          <a:bodyPr/>
          <a:lstStyle/>
          <a:p>
            <a:r>
              <a:rPr lang="cs-CZ" dirty="0"/>
              <a:t>Národní </a:t>
            </a:r>
            <a:r>
              <a:rPr lang="cs-CZ" dirty="0" err="1"/>
              <a:t>bioekonomický</a:t>
            </a:r>
            <a:r>
              <a:rPr lang="cs-CZ" dirty="0"/>
              <a:t> kongres</a:t>
            </a:r>
          </a:p>
          <a:p>
            <a:r>
              <a:rPr lang="cs-CZ" sz="2400" dirty="0"/>
              <a:t>6. prosince, TC Praha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FC0C4-D26C-43C8-ACB4-B572ABD0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69089"/>
            <a:ext cx="8242299" cy="553998"/>
          </a:xfrm>
        </p:spPr>
        <p:txBody>
          <a:bodyPr/>
          <a:lstStyle/>
          <a:p>
            <a:r>
              <a:rPr lang="cs-CZ" dirty="0"/>
              <a:t>Jak dál s </a:t>
            </a:r>
            <a:r>
              <a:rPr lang="cs-CZ" dirty="0" err="1"/>
              <a:t>bioekonomikou</a:t>
            </a:r>
            <a:r>
              <a:rPr lang="cs-CZ" dirty="0"/>
              <a:t>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08D789-0E36-4AFA-907C-2AA5495385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499" y="648269"/>
            <a:ext cx="8242300" cy="5280584"/>
          </a:xfrm>
        </p:spPr>
        <p:txBody>
          <a:bodyPr/>
          <a:lstStyle/>
          <a:p>
            <a:r>
              <a:rPr lang="cs-CZ" dirty="0"/>
              <a:t>Strategické téma </a:t>
            </a:r>
            <a:r>
              <a:rPr lang="cs-CZ" dirty="0" err="1"/>
              <a:t>VaVaI</a:t>
            </a:r>
            <a:r>
              <a:rPr lang="cs-CZ" dirty="0"/>
              <a:t> v Národní RIS3 strategii</a:t>
            </a:r>
          </a:p>
          <a:p>
            <a:r>
              <a:rPr lang="cs-CZ" dirty="0"/>
              <a:t>Průřezové téma budoucnosti / potřeba nadresortní řešení</a:t>
            </a:r>
          </a:p>
          <a:p>
            <a:r>
              <a:rPr lang="cs-CZ" dirty="0"/>
              <a:t>Potenciál/společenské ambice pro řešení udržitelného rozvoje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Možnost úvahy nad vznikem další, a to třetí mise na národní úrovni (politické vůle, finanční zdroje, leadership)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Vy na to?</a:t>
            </a:r>
          </a:p>
        </p:txBody>
      </p:sp>
      <p:pic>
        <p:nvPicPr>
          <p:cNvPr id="4" name="Picture 6" descr="Brouk v hlavě - divadelní představení - Oficiální stránka obce Chlumčany">
            <a:extLst>
              <a:ext uri="{FF2B5EF4-FFF2-40B4-BE49-F238E27FC236}">
                <a16:creationId xmlns:a16="http://schemas.microsoft.com/office/drawing/2014/main" id="{07674D84-B3C3-49BB-913C-E6E0DF876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283" y="4796482"/>
            <a:ext cx="2019816" cy="113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eparace bioodpadů v DSO Mikroregion Nepomucko - kompostéry | NEPOMUK –  poutní město, rodiště sv. Jana Nepomuckého">
            <a:extLst>
              <a:ext uri="{FF2B5EF4-FFF2-40B4-BE49-F238E27FC236}">
                <a16:creationId xmlns:a16="http://schemas.microsoft.com/office/drawing/2014/main" id="{BAC31E0E-80C7-4AE1-B88F-55A03B1CF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461" y="4087492"/>
            <a:ext cx="2780295" cy="19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: dolů 6">
            <a:extLst>
              <a:ext uri="{FF2B5EF4-FFF2-40B4-BE49-F238E27FC236}">
                <a16:creationId xmlns:a16="http://schemas.microsoft.com/office/drawing/2014/main" id="{BF1E344F-299B-4B3C-AF1B-B779FD5BD472}"/>
              </a:ext>
            </a:extLst>
          </p:cNvPr>
          <p:cNvSpPr/>
          <p:nvPr/>
        </p:nvSpPr>
        <p:spPr>
          <a:xfrm>
            <a:off x="3220872" y="2477069"/>
            <a:ext cx="395785" cy="7096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9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555CD79-994B-4885-8691-3EDB711CB156}"/>
              </a:ext>
            </a:extLst>
          </p:cNvPr>
          <p:cNvSpPr/>
          <p:nvPr/>
        </p:nvSpPr>
        <p:spPr>
          <a:xfrm>
            <a:off x="444500" y="278266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4000" dirty="0">
                <a:hlinkClick r:id="rId2"/>
              </a:rPr>
              <a:t>ris3</a:t>
            </a:r>
            <a:r>
              <a:rPr lang="en-US" sz="4000" dirty="0">
                <a:hlinkClick r:id="rId2"/>
              </a:rPr>
              <a:t>@</a:t>
            </a:r>
            <a:r>
              <a:rPr lang="cs-CZ" sz="4000" dirty="0">
                <a:hlinkClick r:id="rId2"/>
              </a:rPr>
              <a:t>mpo.cz</a:t>
            </a:r>
            <a:endParaRPr lang="cs-CZ" sz="4000" dirty="0"/>
          </a:p>
          <a:p>
            <a:r>
              <a:rPr lang="cs-CZ" sz="4000" dirty="0">
                <a:hlinkClick r:id="rId3"/>
              </a:rPr>
              <a:t>www.ris3.cz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C1DABB53-7A24-416F-907A-3A2C746BC112}"/>
              </a:ext>
            </a:extLst>
          </p:cNvPr>
          <p:cNvSpPr/>
          <p:nvPr/>
        </p:nvSpPr>
        <p:spPr>
          <a:xfrm>
            <a:off x="1196788" y="1201273"/>
            <a:ext cx="2689412" cy="1891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87FED3D-B2D2-406A-9553-5C699842D23B}"/>
              </a:ext>
            </a:extLst>
          </p:cNvPr>
          <p:cNvSpPr/>
          <p:nvPr/>
        </p:nvSpPr>
        <p:spPr>
          <a:xfrm>
            <a:off x="4076808" y="1198007"/>
            <a:ext cx="3704297" cy="375338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4E3E65D-3322-47E4-AF45-53B724F88136}"/>
              </a:ext>
            </a:extLst>
          </p:cNvPr>
          <p:cNvSpPr/>
          <p:nvPr/>
        </p:nvSpPr>
        <p:spPr>
          <a:xfrm>
            <a:off x="1196787" y="1281506"/>
            <a:ext cx="2666603" cy="53504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5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Průřezové priority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965F539-C7DD-4DD8-BDDB-D7E533F484F7}"/>
              </a:ext>
            </a:extLst>
          </p:cNvPr>
          <p:cNvSpPr/>
          <p:nvPr/>
        </p:nvSpPr>
        <p:spPr>
          <a:xfrm>
            <a:off x="4099618" y="1281506"/>
            <a:ext cx="3668700" cy="55252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5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Vertikální tematické priority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5228EC2-AF13-4F0B-833E-5CB3B534EA05}"/>
              </a:ext>
            </a:extLst>
          </p:cNvPr>
          <p:cNvSpPr/>
          <p:nvPr/>
        </p:nvSpPr>
        <p:spPr>
          <a:xfrm>
            <a:off x="4076814" y="1816550"/>
            <a:ext cx="2164387" cy="313484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043BC12-B1F8-41C5-9CB9-7A097D0DCED8}"/>
              </a:ext>
            </a:extLst>
          </p:cNvPr>
          <p:cNvSpPr/>
          <p:nvPr/>
        </p:nvSpPr>
        <p:spPr>
          <a:xfrm>
            <a:off x="6263614" y="2113718"/>
            <a:ext cx="1515146" cy="283767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1B62D85-A57E-4A93-BDF5-1342FA5E39EF}"/>
              </a:ext>
            </a:extLst>
          </p:cNvPr>
          <p:cNvSpPr/>
          <p:nvPr/>
        </p:nvSpPr>
        <p:spPr>
          <a:xfrm>
            <a:off x="1174377" y="1861375"/>
            <a:ext cx="268941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200" b="0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Řešení průřezových problémů VaVaI systému v klíčových oblastech změn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200" b="0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 Horizontální strategické a specifické cíle Národní RIS3 strategie pro klíčové oblasti změn: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D2FD8F4E-B4BA-4836-8C34-1E989D96A95F}"/>
              </a:ext>
            </a:extLst>
          </p:cNvPr>
          <p:cNvSpPr/>
          <p:nvPr/>
        </p:nvSpPr>
        <p:spPr>
          <a:xfrm>
            <a:off x="1196787" y="3233380"/>
            <a:ext cx="2668986" cy="29839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F5EFF2C5-D7E9-4C6D-9068-1A3652825668}"/>
              </a:ext>
            </a:extLst>
          </p:cNvPr>
          <p:cNvSpPr/>
          <p:nvPr/>
        </p:nvSpPr>
        <p:spPr>
          <a:xfrm>
            <a:off x="1194404" y="4197056"/>
            <a:ext cx="2668986" cy="2769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198A2A8-A908-447F-95DE-B4C9975CA4A5}"/>
              </a:ext>
            </a:extLst>
          </p:cNvPr>
          <p:cNvSpPr/>
          <p:nvPr/>
        </p:nvSpPr>
        <p:spPr>
          <a:xfrm>
            <a:off x="1194404" y="3720284"/>
            <a:ext cx="2668986" cy="3379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462AF84A-AEDD-491F-881C-B133302DA092}"/>
              </a:ext>
            </a:extLst>
          </p:cNvPr>
          <p:cNvSpPr/>
          <p:nvPr/>
        </p:nvSpPr>
        <p:spPr>
          <a:xfrm>
            <a:off x="1194404" y="4683848"/>
            <a:ext cx="2668986" cy="2675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474275A7-5CEF-4AA6-B98B-50137B224C2E}"/>
              </a:ext>
            </a:extLst>
          </p:cNvPr>
          <p:cNvSpPr/>
          <p:nvPr/>
        </p:nvSpPr>
        <p:spPr>
          <a:xfrm>
            <a:off x="1896879" y="3239609"/>
            <a:ext cx="1243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Podnikový VaVaI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37E1D56B-2977-46CD-ABF0-81673A4C88E6}"/>
              </a:ext>
            </a:extLst>
          </p:cNvPr>
          <p:cNvSpPr/>
          <p:nvPr/>
        </p:nvSpPr>
        <p:spPr>
          <a:xfrm>
            <a:off x="1703892" y="3711230"/>
            <a:ext cx="1675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Veřejný výzkum a vývoj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807B108-ABB8-446D-BF37-BFCDBEC4915B}"/>
              </a:ext>
            </a:extLst>
          </p:cNvPr>
          <p:cNvSpPr/>
          <p:nvPr/>
        </p:nvSpPr>
        <p:spPr>
          <a:xfrm>
            <a:off x="1694023" y="4197054"/>
            <a:ext cx="17450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Lidé a chytré dovednosti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161F6D3-4FDC-42D3-A7B8-36727345292C}"/>
              </a:ext>
            </a:extLst>
          </p:cNvPr>
          <p:cNvSpPr/>
          <p:nvPr/>
        </p:nvSpPr>
        <p:spPr>
          <a:xfrm>
            <a:off x="1648950" y="4683848"/>
            <a:ext cx="13739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Digitalizace</a:t>
            </a:r>
            <a:endParaRPr kumimoji="0" lang="cs-CZ" sz="1200" b="0" i="0" u="none" strike="noStrike" kern="15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F34B8B28-BD22-4279-8F60-0832522F89D3}"/>
              </a:ext>
            </a:extLst>
          </p:cNvPr>
          <p:cNvSpPr/>
          <p:nvPr/>
        </p:nvSpPr>
        <p:spPr>
          <a:xfrm>
            <a:off x="4076814" y="1871070"/>
            <a:ext cx="2164383" cy="4257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Domény výzkumné a inovační specializace 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1E5AB89-FE5F-4205-B62E-E3C0EB60EB77}"/>
              </a:ext>
            </a:extLst>
          </p:cNvPr>
          <p:cNvSpPr/>
          <p:nvPr/>
        </p:nvSpPr>
        <p:spPr>
          <a:xfrm>
            <a:off x="6253172" y="1873624"/>
            <a:ext cx="1515146" cy="4231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5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  <a:t>Společenské výzvy</a:t>
            </a:r>
            <a:endParaRPr kumimoji="0" lang="en-GB" sz="1200" b="1" i="0" u="none" strike="noStrike" kern="15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E9D73F25-0852-44F5-9613-7BF5C88C151E}"/>
              </a:ext>
            </a:extLst>
          </p:cNvPr>
          <p:cNvSpPr/>
          <p:nvPr/>
        </p:nvSpPr>
        <p:spPr>
          <a:xfrm>
            <a:off x="4064837" y="2296819"/>
            <a:ext cx="216438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150" b="1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Obsahují specifická témata </a:t>
            </a:r>
            <a:r>
              <a:rPr kumimoji="0" lang="cs-CZ" sz="1150" b="1" i="0" u="none" strike="noStrike" kern="1200" cap="none" spc="0" normalizeH="0" baseline="0" noProof="0" dirty="0" err="1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VaVaI</a:t>
            </a:r>
            <a:r>
              <a:rPr kumimoji="0" lang="cs-CZ" sz="1150" b="1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aplikačních odvětvích (modrá tabulka v Příloze 1)..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150" b="1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.. aplikace klíčových a nově vznikajících technologií (oranžová tabulka v Příloze 1) …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150" b="1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 témata společenských a humanitních věd (zelená tabulka v Příloze 1) 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C8EF9CF7-49A5-46F5-A182-DDF8E0BAC2C5}"/>
              </a:ext>
            </a:extLst>
          </p:cNvPr>
          <p:cNvSpPr/>
          <p:nvPr/>
        </p:nvSpPr>
        <p:spPr>
          <a:xfrm>
            <a:off x="6241197" y="2333857"/>
            <a:ext cx="1491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Specifická témata zaměřená na řešení nastupujících společenských výzev řešitelná přes VaVaI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1D304F49-BE39-480F-9E70-8436E21E5A29}"/>
              </a:ext>
            </a:extLst>
          </p:cNvPr>
          <p:cNvSpPr/>
          <p:nvPr/>
        </p:nvSpPr>
        <p:spPr>
          <a:xfrm>
            <a:off x="6323855" y="5315258"/>
            <a:ext cx="1457251" cy="34473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Mise</a:t>
            </a:r>
          </a:p>
        </p:txBody>
      </p: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9002F808-F045-4F8D-A525-94236AFC10AA}"/>
              </a:ext>
            </a:extLst>
          </p:cNvPr>
          <p:cNvSpPr/>
          <p:nvPr/>
        </p:nvSpPr>
        <p:spPr>
          <a:xfrm>
            <a:off x="6635435" y="4747229"/>
            <a:ext cx="771503" cy="408323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CE892AFA-F6DF-4925-8873-5F5E52BBE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403" y="446088"/>
            <a:ext cx="7492395" cy="553998"/>
          </a:xfrm>
        </p:spPr>
        <p:txBody>
          <a:bodyPr/>
          <a:lstStyle/>
          <a:p>
            <a:r>
              <a:rPr lang="cs-CZ" kern="0" dirty="0">
                <a:solidFill>
                  <a:srgbClr val="13B5F4"/>
                </a:solidFill>
                <a:cs typeface="Calibri"/>
                <a:sym typeface="Calibri"/>
              </a:rPr>
              <a:t>Struktura Národní RIS3 strategie</a:t>
            </a:r>
            <a:endParaRPr lang="cs-CZ" sz="2800" b="1" dirty="0"/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D1339FE2-1FDE-476C-BCCB-81756F5D9F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" y="4912022"/>
            <a:ext cx="1100719" cy="110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7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5139689-4B8B-47C3-A26A-1E72B5F7A757}"/>
              </a:ext>
            </a:extLst>
          </p:cNvPr>
          <p:cNvSpPr/>
          <p:nvPr/>
        </p:nvSpPr>
        <p:spPr>
          <a:xfrm>
            <a:off x="678426" y="324465"/>
            <a:ext cx="7624916" cy="1091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chemeClr val="accent4">
                    <a:lumMod val="75000"/>
                  </a:schemeClr>
                </a:solidFill>
              </a:rPr>
              <a:t>NIP VI. „Udržitelné zemědělství a aplikační enviromentální odvětví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DCC79B34-DBA2-4BF0-8A58-712D4DF1E1E3}"/>
              </a:ext>
            </a:extLst>
          </p:cNvPr>
          <p:cNvSpPr/>
          <p:nvPr/>
        </p:nvSpPr>
        <p:spPr>
          <a:xfrm>
            <a:off x="4204323" y="1415845"/>
            <a:ext cx="484632" cy="1091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8F36D53-9E20-4A58-ACD0-AA07B0758C24}"/>
              </a:ext>
            </a:extLst>
          </p:cNvPr>
          <p:cNvSpPr/>
          <p:nvPr/>
        </p:nvSpPr>
        <p:spPr>
          <a:xfrm>
            <a:off x="1158781" y="2519467"/>
            <a:ext cx="6761103" cy="13421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DS 08 „Zelené technologie, </a:t>
            </a:r>
            <a:r>
              <a:rPr lang="cs-CZ" sz="2800" dirty="0" err="1"/>
              <a:t>Bioekonomika</a:t>
            </a:r>
            <a:r>
              <a:rPr lang="cs-CZ" sz="2800" dirty="0"/>
              <a:t> a Udržitelné potravinové zdroje </a:t>
            </a: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130724BA-05B1-44DD-9FF3-134B95BA90B2}"/>
              </a:ext>
            </a:extLst>
          </p:cNvPr>
          <p:cNvSpPr/>
          <p:nvPr/>
        </p:nvSpPr>
        <p:spPr>
          <a:xfrm>
            <a:off x="1091381" y="3846969"/>
            <a:ext cx="25072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6F47E94F-36BF-4CAA-B82A-19DF9FDB9B90}"/>
              </a:ext>
            </a:extLst>
          </p:cNvPr>
          <p:cNvSpPr/>
          <p:nvPr/>
        </p:nvSpPr>
        <p:spPr>
          <a:xfrm>
            <a:off x="7669162" y="3849329"/>
            <a:ext cx="25072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152A7B56-E446-42BD-BBD5-EF056C6FABFD}"/>
              </a:ext>
            </a:extLst>
          </p:cNvPr>
          <p:cNvSpPr/>
          <p:nvPr/>
        </p:nvSpPr>
        <p:spPr>
          <a:xfrm>
            <a:off x="4321278" y="3846969"/>
            <a:ext cx="25072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1D1E077-7065-4977-92C3-FD30163BB692}"/>
              </a:ext>
            </a:extLst>
          </p:cNvPr>
          <p:cNvSpPr/>
          <p:nvPr/>
        </p:nvSpPr>
        <p:spPr>
          <a:xfrm>
            <a:off x="78350" y="4839980"/>
            <a:ext cx="2527506" cy="1091380"/>
          </a:xfrm>
          <a:prstGeom prst="ellipse">
            <a:avLst/>
          </a:prstGeom>
          <a:solidFill>
            <a:srgbClr val="B9E0F7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BIOEKONOMIKA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02CD5ACA-F823-4571-9658-EDDEB4D66880}"/>
              </a:ext>
            </a:extLst>
          </p:cNvPr>
          <p:cNvSpPr/>
          <p:nvPr/>
        </p:nvSpPr>
        <p:spPr>
          <a:xfrm>
            <a:off x="3227131" y="4972723"/>
            <a:ext cx="2527506" cy="1091380"/>
          </a:xfrm>
          <a:prstGeom prst="ellipse">
            <a:avLst/>
          </a:prstGeom>
          <a:solidFill>
            <a:srgbClr val="B9E0F7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SMART ZEMĚDĚLSTVÍ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D2D98AB-069C-4353-8371-EF5478E026DB}"/>
              </a:ext>
            </a:extLst>
          </p:cNvPr>
          <p:cNvSpPr/>
          <p:nvPr/>
        </p:nvSpPr>
        <p:spPr>
          <a:xfrm>
            <a:off x="6530770" y="4839980"/>
            <a:ext cx="2527506" cy="1091380"/>
          </a:xfrm>
          <a:prstGeom prst="ellipse">
            <a:avLst/>
          </a:prstGeom>
          <a:solidFill>
            <a:srgbClr val="B9E0F7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GLOBÁLNÍ ZMĚNA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00F97224-B355-4E73-AEC3-0E0651FDD0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8" y="1216629"/>
            <a:ext cx="1602781" cy="160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2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200D4-DE2F-41B8-8060-BED1AAF8A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23929"/>
            <a:ext cx="8377083" cy="1107996"/>
          </a:xfrm>
        </p:spPr>
        <p:txBody>
          <a:bodyPr/>
          <a:lstStyle/>
          <a:p>
            <a:r>
              <a:rPr lang="cs-CZ" b="1" dirty="0"/>
              <a:t>BIOEKONOMIKA  v oblastech </a:t>
            </a:r>
            <a:r>
              <a:rPr lang="cs-CZ" b="1" dirty="0" err="1"/>
              <a:t>VaVaI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253646-088E-406E-ADC9-571C3034D6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928766"/>
          </a:xfrm>
        </p:spPr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20E4868-3E3A-4584-B375-E15F83B2E721}"/>
              </a:ext>
            </a:extLst>
          </p:cNvPr>
          <p:cNvSpPr/>
          <p:nvPr/>
        </p:nvSpPr>
        <p:spPr>
          <a:xfrm>
            <a:off x="562486" y="868528"/>
            <a:ext cx="2138516" cy="6724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Ilustrativní příklady dílčích </a:t>
            </a:r>
            <a:r>
              <a:rPr lang="cs-CZ" dirty="0" err="1"/>
              <a:t>VaVaI</a:t>
            </a:r>
            <a:r>
              <a:rPr lang="cs-CZ" dirty="0"/>
              <a:t> témat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DAAE10B-C228-4BA1-B6F2-A4456FB81BBE}"/>
              </a:ext>
            </a:extLst>
          </p:cNvPr>
          <p:cNvSpPr/>
          <p:nvPr/>
        </p:nvSpPr>
        <p:spPr>
          <a:xfrm>
            <a:off x="6253317" y="852199"/>
            <a:ext cx="2420782" cy="6724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Oblasti společenských a humanitních věd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53DC5C1-579F-4F1B-AB94-9CF031312BFF}"/>
              </a:ext>
            </a:extLst>
          </p:cNvPr>
          <p:cNvSpPr/>
          <p:nvPr/>
        </p:nvSpPr>
        <p:spPr>
          <a:xfrm>
            <a:off x="3496392" y="857115"/>
            <a:ext cx="2138516" cy="6724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KETs</a:t>
            </a:r>
            <a:endParaRPr lang="cs-CZ" dirty="0"/>
          </a:p>
        </p:txBody>
      </p:sp>
      <p:sp>
        <p:nvSpPr>
          <p:cNvPr id="7" name="Obdélník: ohnutý roh 6">
            <a:extLst>
              <a:ext uri="{FF2B5EF4-FFF2-40B4-BE49-F238E27FC236}">
                <a16:creationId xmlns:a16="http://schemas.microsoft.com/office/drawing/2014/main" id="{86152EBE-81E1-4672-992D-0572CA9B97D6}"/>
              </a:ext>
            </a:extLst>
          </p:cNvPr>
          <p:cNvSpPr/>
          <p:nvPr/>
        </p:nvSpPr>
        <p:spPr>
          <a:xfrm>
            <a:off x="297016" y="1646169"/>
            <a:ext cx="2669457" cy="441154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Využití netradičních zdrojů bílkovin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Výzkum vývoj v oblasti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bioekonomiky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ve spojení s oběhovým hospodářstvím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Využití odpadů, sedimentů, splaškové vody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Rozvoj digitalizace v odpadovém hospodářství … </a:t>
            </a:r>
          </a:p>
        </p:txBody>
      </p:sp>
      <p:sp>
        <p:nvSpPr>
          <p:cNvPr id="8" name="Obdélník: ohnutý roh 7">
            <a:extLst>
              <a:ext uri="{FF2B5EF4-FFF2-40B4-BE49-F238E27FC236}">
                <a16:creationId xmlns:a16="http://schemas.microsoft.com/office/drawing/2014/main" id="{C72BF72F-1EF0-4575-8841-E09003F6E50F}"/>
              </a:ext>
            </a:extLst>
          </p:cNvPr>
          <p:cNvSpPr/>
          <p:nvPr/>
        </p:nvSpPr>
        <p:spPr>
          <a:xfrm>
            <a:off x="3237272" y="1622644"/>
            <a:ext cx="2669457" cy="443443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Pokročilé materiály a nanotechnologie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Pokročilé výrobní technologie 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Biotechnologie 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Umělá inteligence 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Digitální bezpečnost a propojenost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Obdélník: ohnutý roh 8">
            <a:extLst>
              <a:ext uri="{FF2B5EF4-FFF2-40B4-BE49-F238E27FC236}">
                <a16:creationId xmlns:a16="http://schemas.microsoft.com/office/drawing/2014/main" id="{3E73E7CC-3C4C-4140-8268-4F6F0CC763D2}"/>
              </a:ext>
            </a:extLst>
          </p:cNvPr>
          <p:cNvSpPr/>
          <p:nvPr/>
        </p:nvSpPr>
        <p:spPr>
          <a:xfrm>
            <a:off x="6177527" y="1642309"/>
            <a:ext cx="2669457" cy="443443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Podpora aktivního přístupu k řešení společenských výzev 21. století a výzev spojených s nově se rozvíjejícími se technologiemi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Podmínky/bariéry aplikace inovativních technologií </a:t>
            </a:r>
          </a:p>
          <a:p>
            <a:pPr algn="ctr"/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E3D83D24-1E48-43C1-8995-676735D60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09" y="220199"/>
            <a:ext cx="8406581" cy="827643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13B5EA"/>
                </a:solidFill>
              </a:rPr>
              <a:t>BIOEKONOMIKA </a:t>
            </a:r>
            <a:r>
              <a:rPr lang="cs-CZ" sz="3100" dirty="0">
                <a:solidFill>
                  <a:srgbClr val="13B5EA"/>
                </a:solidFill>
              </a:rPr>
              <a:t>a její potenciál v krajích v souvislosti </a:t>
            </a:r>
            <a:br>
              <a:rPr lang="cs-CZ" sz="3100" dirty="0">
                <a:solidFill>
                  <a:srgbClr val="13B5EA"/>
                </a:solidFill>
              </a:rPr>
            </a:br>
            <a:r>
              <a:rPr lang="cs-CZ" sz="3100" dirty="0">
                <a:solidFill>
                  <a:srgbClr val="13B5EA"/>
                </a:solidFill>
              </a:rPr>
              <a:t>s krajskými doménami specializace </a:t>
            </a:r>
          </a:p>
        </p:txBody>
      </p:sp>
      <p:pic>
        <p:nvPicPr>
          <p:cNvPr id="5" name="Picture 2" descr="Popis Vydatný Svést česká mapa kraje hybridní Sanders Antagonista">
            <a:extLst>
              <a:ext uri="{FF2B5EF4-FFF2-40B4-BE49-F238E27FC236}">
                <a16:creationId xmlns:a16="http://schemas.microsoft.com/office/drawing/2014/main" id="{1CCBBF7B-DD91-4415-B052-AFC6C81A2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899" y="1576251"/>
            <a:ext cx="6421079" cy="3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ublinový popisek: se šipkou nahoru 5">
            <a:extLst>
              <a:ext uri="{FF2B5EF4-FFF2-40B4-BE49-F238E27FC236}">
                <a16:creationId xmlns:a16="http://schemas.microsoft.com/office/drawing/2014/main" id="{BA0A65E1-0F64-46C7-AB0C-8DEA31231CA2}"/>
              </a:ext>
            </a:extLst>
          </p:cNvPr>
          <p:cNvSpPr/>
          <p:nvPr/>
        </p:nvSpPr>
        <p:spPr>
          <a:xfrm>
            <a:off x="1214899" y="4707947"/>
            <a:ext cx="4387644" cy="133748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</a:t>
            </a:r>
            <a:r>
              <a:rPr lang="cs-CZ" sz="1600" dirty="0">
                <a:solidFill>
                  <a:schemeClr val="accent4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Zelené technologie, biotechnologie, </a:t>
            </a:r>
            <a:r>
              <a:rPr lang="cs-CZ" sz="1600" dirty="0" err="1">
                <a:solidFill>
                  <a:schemeClr val="accent4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bioekonomika</a:t>
            </a:r>
            <a:r>
              <a:rPr lang="cs-CZ" sz="1600" dirty="0">
                <a:solidFill>
                  <a:schemeClr val="accent4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, udržitelné zemědělství  a potravinové zdroje“</a:t>
            </a:r>
          </a:p>
          <a:p>
            <a:pPr algn="ctr"/>
            <a:endParaRPr lang="cs-CZ" dirty="0"/>
          </a:p>
        </p:txBody>
      </p:sp>
      <p:sp>
        <p:nvSpPr>
          <p:cNvPr id="7" name="Bublinový popisek: se šipkou doleva 6">
            <a:extLst>
              <a:ext uri="{FF2B5EF4-FFF2-40B4-BE49-F238E27FC236}">
                <a16:creationId xmlns:a16="http://schemas.microsoft.com/office/drawing/2014/main" id="{947D7BF1-6629-4400-BCBF-40C261382531}"/>
              </a:ext>
            </a:extLst>
          </p:cNvPr>
          <p:cNvSpPr/>
          <p:nvPr/>
        </p:nvSpPr>
        <p:spPr>
          <a:xfrm>
            <a:off x="4803112" y="1959803"/>
            <a:ext cx="3603470" cy="82764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44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„Pokročilé zemědělství a lesnictví“</a:t>
            </a:r>
          </a:p>
        </p:txBody>
      </p:sp>
      <p:sp>
        <p:nvSpPr>
          <p:cNvPr id="8" name="Bublinový popisek: se šipkou doprava 7">
            <a:extLst>
              <a:ext uri="{FF2B5EF4-FFF2-40B4-BE49-F238E27FC236}">
                <a16:creationId xmlns:a16="http://schemas.microsoft.com/office/drawing/2014/main" id="{1BF751F3-0BF4-4136-8915-BD133E894C6F}"/>
              </a:ext>
            </a:extLst>
          </p:cNvPr>
          <p:cNvSpPr/>
          <p:nvPr/>
        </p:nvSpPr>
        <p:spPr>
          <a:xfrm>
            <a:off x="99744" y="1455662"/>
            <a:ext cx="3115047" cy="1105263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„Udržitelné nakládání s energií, vodou a ostatními přírodními zdroji“ </a:t>
            </a:r>
          </a:p>
        </p:txBody>
      </p:sp>
      <p:sp>
        <p:nvSpPr>
          <p:cNvPr id="9" name="Bublinový popisek: se šipkou doleva 8">
            <a:extLst>
              <a:ext uri="{FF2B5EF4-FFF2-40B4-BE49-F238E27FC236}">
                <a16:creationId xmlns:a16="http://schemas.microsoft.com/office/drawing/2014/main" id="{CDB4C93B-7491-4AC8-8042-306CCA02E4E5}"/>
              </a:ext>
            </a:extLst>
          </p:cNvPr>
          <p:cNvSpPr/>
          <p:nvPr/>
        </p:nvSpPr>
        <p:spPr>
          <a:xfrm>
            <a:off x="6445045" y="3004619"/>
            <a:ext cx="2580968" cy="1340889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„Pokročilé zemědělské technologie pro udržitelný rozvoj“</a:t>
            </a:r>
          </a:p>
        </p:txBody>
      </p:sp>
      <p:sp>
        <p:nvSpPr>
          <p:cNvPr id="10" name="Bublinový popisek: se šipkou doprava 9">
            <a:extLst>
              <a:ext uri="{FF2B5EF4-FFF2-40B4-BE49-F238E27FC236}">
                <a16:creationId xmlns:a16="http://schemas.microsoft.com/office/drawing/2014/main" id="{6EC62390-ACE0-4733-9797-1B5455C66AFE}"/>
              </a:ext>
            </a:extLst>
          </p:cNvPr>
          <p:cNvSpPr/>
          <p:nvPr/>
        </p:nvSpPr>
        <p:spPr>
          <a:xfrm>
            <a:off x="92177" y="2971799"/>
            <a:ext cx="2916493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„Udržitelná výroba potravin“</a:t>
            </a:r>
          </a:p>
        </p:txBody>
      </p:sp>
    </p:spTree>
    <p:extLst>
      <p:ext uri="{BB962C8B-B14F-4D97-AF65-F5344CB8AC3E}">
        <p14:creationId xmlns:p14="http://schemas.microsoft.com/office/powerpoint/2010/main" val="230147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DC45C-8E90-4091-8C04-1EDBAB9E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37" y="219508"/>
            <a:ext cx="8564925" cy="1354217"/>
          </a:xfrm>
        </p:spPr>
        <p:txBody>
          <a:bodyPr/>
          <a:lstStyle/>
          <a:p>
            <a:r>
              <a:rPr lang="cs-CZ" sz="2800" dirty="0"/>
              <a:t>Implementace</a:t>
            </a:r>
            <a:r>
              <a:rPr lang="cs-CZ" sz="3200" dirty="0"/>
              <a:t> BIOEKONOMIKY </a:t>
            </a:r>
            <a:r>
              <a:rPr lang="cs-CZ" sz="2800" dirty="0"/>
              <a:t>na národní úrovni – </a:t>
            </a:r>
            <a:br>
              <a:rPr lang="cs-CZ" sz="2800" dirty="0"/>
            </a:br>
            <a:r>
              <a:rPr lang="cs-CZ" sz="2800" dirty="0"/>
              <a:t>Programy podpory aplikovaného a orientovaného výzkumu a inovací</a:t>
            </a:r>
          </a:p>
        </p:txBody>
      </p:sp>
      <p:sp>
        <p:nvSpPr>
          <p:cNvPr id="9" name="Vývojový diagram: sloučení 8">
            <a:extLst>
              <a:ext uri="{FF2B5EF4-FFF2-40B4-BE49-F238E27FC236}">
                <a16:creationId xmlns:a16="http://schemas.microsoft.com/office/drawing/2014/main" id="{EBD57C6C-33C5-4D31-B75C-70E720E6182B}"/>
              </a:ext>
            </a:extLst>
          </p:cNvPr>
          <p:cNvSpPr/>
          <p:nvPr/>
        </p:nvSpPr>
        <p:spPr>
          <a:xfrm>
            <a:off x="199208" y="1993719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Operační programy</a:t>
            </a:r>
          </a:p>
        </p:txBody>
      </p:sp>
      <p:sp>
        <p:nvSpPr>
          <p:cNvPr id="10" name="Vývojový diagram: sloučení 9">
            <a:extLst>
              <a:ext uri="{FF2B5EF4-FFF2-40B4-BE49-F238E27FC236}">
                <a16:creationId xmlns:a16="http://schemas.microsoft.com/office/drawing/2014/main" id="{4807895F-C639-45A5-BF88-A55D856F5A47}"/>
              </a:ext>
            </a:extLst>
          </p:cNvPr>
          <p:cNvSpPr/>
          <p:nvPr/>
        </p:nvSpPr>
        <p:spPr>
          <a:xfrm>
            <a:off x="2696107" y="1993719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Národní programy</a:t>
            </a:r>
          </a:p>
        </p:txBody>
      </p:sp>
      <p:sp>
        <p:nvSpPr>
          <p:cNvPr id="11" name="Vývojový diagram: sloučení 10">
            <a:extLst>
              <a:ext uri="{FF2B5EF4-FFF2-40B4-BE49-F238E27FC236}">
                <a16:creationId xmlns:a16="http://schemas.microsoft.com/office/drawing/2014/main" id="{B79342F0-E689-4651-8B08-BD5E7D873BB0}"/>
              </a:ext>
            </a:extLst>
          </p:cNvPr>
          <p:cNvSpPr/>
          <p:nvPr/>
        </p:nvSpPr>
        <p:spPr>
          <a:xfrm>
            <a:off x="5564505" y="1989290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Resortní programy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44151D8-22A9-44DA-97BC-BE170FED4E25}"/>
              </a:ext>
            </a:extLst>
          </p:cNvPr>
          <p:cNvSpPr txBox="1"/>
          <p:nvPr/>
        </p:nvSpPr>
        <p:spPr>
          <a:xfrm>
            <a:off x="363537" y="3138216"/>
            <a:ext cx="2128960" cy="83099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Technologie a aplikace pro konkurenceschopnost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8C6C7F-BE27-45E6-9219-F002930A0D26}"/>
              </a:ext>
            </a:extLst>
          </p:cNvPr>
          <p:cNvSpPr txBox="1"/>
          <p:nvPr/>
        </p:nvSpPr>
        <p:spPr>
          <a:xfrm>
            <a:off x="363537" y="4183760"/>
            <a:ext cx="2128960" cy="34311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/>
              <a:t>Jan Amos Komenský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45D43C4-88DD-4972-BF57-39FC42106080}"/>
              </a:ext>
            </a:extLst>
          </p:cNvPr>
          <p:cNvSpPr txBox="1"/>
          <p:nvPr/>
        </p:nvSpPr>
        <p:spPr>
          <a:xfrm>
            <a:off x="3466772" y="3140784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Sigma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86CD86D-2964-4FD3-BE13-39B3B61CCD94}"/>
              </a:ext>
            </a:extLst>
          </p:cNvPr>
          <p:cNvSpPr txBox="1"/>
          <p:nvPr/>
        </p:nvSpPr>
        <p:spPr>
          <a:xfrm>
            <a:off x="3466773" y="3527573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Epsilon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E75C2B0-A051-45AA-92C7-63B939FC50D9}"/>
              </a:ext>
            </a:extLst>
          </p:cNvPr>
          <p:cNvSpPr txBox="1"/>
          <p:nvPr/>
        </p:nvSpPr>
        <p:spPr>
          <a:xfrm>
            <a:off x="3466773" y="3914362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Éta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06FD94E-E630-4271-93FA-2E04E0BC6123}"/>
              </a:ext>
            </a:extLst>
          </p:cNvPr>
          <p:cNvSpPr txBox="1"/>
          <p:nvPr/>
        </p:nvSpPr>
        <p:spPr>
          <a:xfrm>
            <a:off x="3466773" y="4301151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Théta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CE51908-0B9A-45B1-B4E5-B0551E5137D7}"/>
              </a:ext>
            </a:extLst>
          </p:cNvPr>
          <p:cNvSpPr txBox="1"/>
          <p:nvPr/>
        </p:nvSpPr>
        <p:spPr>
          <a:xfrm>
            <a:off x="3466773" y="4687941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Zeta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7CE8958-D096-486E-B705-23A0E76E99F8}"/>
              </a:ext>
            </a:extLst>
          </p:cNvPr>
          <p:cNvSpPr txBox="1"/>
          <p:nvPr/>
        </p:nvSpPr>
        <p:spPr>
          <a:xfrm>
            <a:off x="4717800" y="3144257"/>
            <a:ext cx="1804920" cy="6489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TREND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průmyslového výzkumu)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ACAAA70-6F3A-4E0A-9308-7EAD45C8CE7E}"/>
              </a:ext>
            </a:extLst>
          </p:cNvPr>
          <p:cNvSpPr txBox="1"/>
          <p:nvPr/>
        </p:nvSpPr>
        <p:spPr>
          <a:xfrm>
            <a:off x="4717800" y="3872617"/>
            <a:ext cx="1804920" cy="64859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Country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the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Future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000" dirty="0">
                <a:solidFill>
                  <a:schemeClr val="bg1"/>
                </a:solidFill>
              </a:rPr>
              <a:t>(TI - </a:t>
            </a:r>
            <a:r>
              <a:rPr lang="cs-CZ" sz="1000" dirty="0" err="1">
                <a:solidFill>
                  <a:schemeClr val="bg1"/>
                </a:solidFill>
              </a:rPr>
              <a:t>EcoTech</a:t>
            </a:r>
            <a:r>
              <a:rPr lang="cs-CZ" sz="1000" dirty="0">
                <a:solidFill>
                  <a:schemeClr val="bg1"/>
                </a:solidFill>
              </a:rPr>
              <a:t> HUB)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0B565FF-0582-4A5D-96A0-0964A28A3FD8}"/>
              </a:ext>
            </a:extLst>
          </p:cNvPr>
          <p:cNvSpPr txBox="1"/>
          <p:nvPr/>
        </p:nvSpPr>
        <p:spPr>
          <a:xfrm>
            <a:off x="4717800" y="4600662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SECTECH 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bezpečnostního výzkumu)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4C961A6-C4AC-46DA-B9DF-A0BB74A896CE}"/>
              </a:ext>
            </a:extLst>
          </p:cNvPr>
          <p:cNvSpPr txBox="1"/>
          <p:nvPr/>
        </p:nvSpPr>
        <p:spPr>
          <a:xfrm>
            <a:off x="5860562" y="5356438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Program na podporu zdravotnického výzkumu</a:t>
            </a:r>
            <a:r>
              <a:rPr lang="cs-CZ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9FFE8B2-D2F6-4026-ACB1-3D9D678930BC}"/>
              </a:ext>
            </a:extLst>
          </p:cNvPr>
          <p:cNvSpPr txBox="1"/>
          <p:nvPr/>
        </p:nvSpPr>
        <p:spPr>
          <a:xfrm>
            <a:off x="6980798" y="3138215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Prostředí pro život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(výzkum životního prostředí)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BBFF86A5-921D-4D4F-8B0D-3BD304463D68}"/>
              </a:ext>
            </a:extLst>
          </p:cNvPr>
          <p:cNvSpPr txBox="1"/>
          <p:nvPr/>
        </p:nvSpPr>
        <p:spPr>
          <a:xfrm>
            <a:off x="6980798" y="3900045"/>
            <a:ext cx="1804920" cy="6489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DOPRAVA 2020+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dopravního výzkumu)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9F9F772-56F5-44E4-AFA0-95D482310EC2}"/>
              </a:ext>
            </a:extLst>
          </p:cNvPr>
          <p:cNvSpPr txBox="1"/>
          <p:nvPr/>
        </p:nvSpPr>
        <p:spPr>
          <a:xfrm>
            <a:off x="6980798" y="4624962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ZEMĚ / ZEMĚ II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zemědělského výzkumu) </a:t>
            </a:r>
          </a:p>
        </p:txBody>
      </p:sp>
      <p:pic>
        <p:nvPicPr>
          <p:cNvPr id="1028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04730BCC-AF7A-4429-9749-49C3ACEA9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576" y="3079648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4167E3FE-6534-4E8D-900C-31AC780A3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201" y="3334869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09543EBE-A52D-473A-A25D-6B466A52E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242" y="4150228"/>
            <a:ext cx="302639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3FE51FE1-C729-40DA-9B04-2B53141C3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320" y="3238962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A9B272B3-9301-41B2-9EF3-94C05F8CD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462" y="4726808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>
            <a:extLst>
              <a:ext uri="{FF2B5EF4-FFF2-40B4-BE49-F238E27FC236}">
                <a16:creationId xmlns:a16="http://schemas.microsoft.com/office/drawing/2014/main" id="{2EDF447A-6465-4238-9101-79FA37767092}"/>
              </a:ext>
            </a:extLst>
          </p:cNvPr>
          <p:cNvSpPr txBox="1"/>
          <p:nvPr/>
        </p:nvSpPr>
        <p:spPr>
          <a:xfrm>
            <a:off x="363537" y="4754447"/>
            <a:ext cx="2128960" cy="4208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/>
              <a:t>Spravedlivá transformace</a:t>
            </a:r>
          </a:p>
        </p:txBody>
      </p:sp>
      <p:pic>
        <p:nvPicPr>
          <p:cNvPr id="28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963681FA-CC4A-4681-B3DD-FC39AC9DE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919" y="3872617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54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DC45C-8E90-4091-8C04-1EDBAB9E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44" y="513971"/>
            <a:ext cx="8418512" cy="553998"/>
          </a:xfrm>
        </p:spPr>
        <p:txBody>
          <a:bodyPr/>
          <a:lstStyle/>
          <a:p>
            <a:r>
              <a:rPr lang="cs-CZ" dirty="0"/>
              <a:t>Mise – nový prvek k podpoře udržitelnosti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0359525-EE2F-40EF-B934-EB4DDB111B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538" y="1074656"/>
            <a:ext cx="7584708" cy="4835950"/>
          </a:xfrm>
        </p:spPr>
        <p:txBody>
          <a:bodyPr>
            <a:normAutofit/>
          </a:bodyPr>
          <a:lstStyle/>
          <a:p>
            <a:r>
              <a:rPr lang="cs-CZ" dirty="0"/>
              <a:t>Snaha o nové pojetí výzkumné a inovační politiky </a:t>
            </a:r>
            <a:br>
              <a:rPr lang="cs-CZ" dirty="0"/>
            </a:br>
            <a:r>
              <a:rPr lang="cs-CZ" dirty="0"/>
              <a:t>„přes řešení společenských výzev“</a:t>
            </a:r>
          </a:p>
          <a:p>
            <a:r>
              <a:rPr lang="cs-CZ" dirty="0"/>
              <a:t>Důraz na udržitelnost – pilotní projekt s JRC</a:t>
            </a:r>
          </a:p>
          <a:p>
            <a:pPr marL="0" indent="0">
              <a:buNone/>
            </a:pPr>
            <a:r>
              <a:rPr lang="cs-CZ" dirty="0">
                <a:solidFill>
                  <a:srgbClr val="13B5F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„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Alligning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specialization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with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transformative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innovation</a:t>
            </a:r>
            <a:r>
              <a:rPr lang="cs-CZ" dirty="0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13B5F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</a:t>
            </a:r>
            <a:r>
              <a:rPr lang="cs-CZ" dirty="0">
                <a:solidFill>
                  <a:srgbClr val="13B5F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</a:t>
            </a:r>
            <a:r>
              <a:rPr lang="cs-CZ" dirty="0"/>
              <a:t> (2023)</a:t>
            </a:r>
          </a:p>
          <a:p>
            <a:r>
              <a:rPr lang="cs-CZ" dirty="0"/>
              <a:t>Interdisciplinární a nadresortní přístup</a:t>
            </a:r>
          </a:p>
          <a:p>
            <a:r>
              <a:rPr lang="cs-CZ" dirty="0"/>
              <a:t>Soustředění prostředků z různých zdrojů na podporu výzkumu a inovací a jejich koordinované využití k vyřešení problému</a:t>
            </a:r>
          </a:p>
          <a:p>
            <a:r>
              <a:rPr lang="cs-CZ" dirty="0"/>
              <a:t>Klíčový vstup krajů při definování a implementaci misí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hlinkClick r:id="rId5"/>
            <a:extLst>
              <a:ext uri="{FF2B5EF4-FFF2-40B4-BE49-F238E27FC236}">
                <a16:creationId xmlns:a16="http://schemas.microsoft.com/office/drawing/2014/main" id="{AD45834C-ED5B-45DF-B144-CF3F1399A4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4503" y="1385039"/>
            <a:ext cx="1881962" cy="268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66E5F-F53C-413D-A4A0-B0FB8D25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21" y="448953"/>
            <a:ext cx="8091957" cy="553998"/>
          </a:xfrm>
        </p:spPr>
        <p:txBody>
          <a:bodyPr/>
          <a:lstStyle/>
          <a:p>
            <a:r>
              <a:rPr lang="cs-CZ" dirty="0"/>
              <a:t>RIS3 mise</a:t>
            </a:r>
          </a:p>
        </p:txBody>
      </p:sp>
      <p:pic>
        <p:nvPicPr>
          <p:cNvPr id="38" name="Obrázek 37">
            <a:extLst>
              <a:ext uri="{FF2B5EF4-FFF2-40B4-BE49-F238E27FC236}">
                <a16:creationId xmlns:a16="http://schemas.microsoft.com/office/drawing/2014/main" id="{DC33957C-D058-4C5C-ACBA-2051C634DA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091"/>
          <a:stretch/>
        </p:blipFill>
        <p:spPr>
          <a:xfrm>
            <a:off x="5181360" y="1257066"/>
            <a:ext cx="3113732" cy="3972562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3EFCFFC2-20A2-4234-B338-54D9EFF7DE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021" y="1257066"/>
            <a:ext cx="4110604" cy="4362097"/>
          </a:xfrm>
          <a:prstGeom prst="rect">
            <a:avLst/>
          </a:prstGeom>
        </p:spPr>
      </p:pic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2D0063CB-EF37-4E44-9DD1-C3F842DE78F9}"/>
              </a:ext>
            </a:extLst>
          </p:cNvPr>
          <p:cNvCxnSpPr>
            <a:cxnSpLocks/>
          </p:cNvCxnSpPr>
          <p:nvPr/>
        </p:nvCxnSpPr>
        <p:spPr>
          <a:xfrm>
            <a:off x="5101046" y="1628372"/>
            <a:ext cx="0" cy="3774386"/>
          </a:xfrm>
          <a:prstGeom prst="line">
            <a:avLst/>
          </a:prstGeom>
          <a:ln>
            <a:solidFill>
              <a:srgbClr val="CCFF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EA462498-40BE-4D2E-A459-B6C910821C11}"/>
              </a:ext>
            </a:extLst>
          </p:cNvPr>
          <p:cNvSpPr txBox="1"/>
          <p:nvPr/>
        </p:nvSpPr>
        <p:spPr>
          <a:xfrm>
            <a:off x="581109" y="4558139"/>
            <a:ext cx="1038497" cy="5424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975" dirty="0"/>
              <a:t>Projekty výzkumu a inovací</a:t>
            </a:r>
          </a:p>
        </p:txBody>
      </p:sp>
      <p:pic>
        <p:nvPicPr>
          <p:cNvPr id="7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34FF32E6-FF14-4CD8-9971-CCBE9A9F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677" y="4508576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4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DC45C-8E90-4091-8C04-1EDBAB9E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37" y="219508"/>
            <a:ext cx="8564925" cy="1477328"/>
          </a:xfrm>
        </p:spPr>
        <p:txBody>
          <a:bodyPr/>
          <a:lstStyle/>
          <a:p>
            <a:r>
              <a:rPr lang="cs-CZ" sz="3200" dirty="0"/>
              <a:t>Implementace misí na národní úrovni – </a:t>
            </a:r>
            <a:br>
              <a:rPr lang="cs-CZ" sz="3200" dirty="0"/>
            </a:br>
            <a:r>
              <a:rPr lang="cs-CZ" sz="3200" dirty="0"/>
              <a:t>Programy podpory aplikovaného a orientovaného výzkumu a inovací</a:t>
            </a:r>
          </a:p>
        </p:txBody>
      </p:sp>
      <p:sp>
        <p:nvSpPr>
          <p:cNvPr id="9" name="Vývojový diagram: sloučení 8">
            <a:extLst>
              <a:ext uri="{FF2B5EF4-FFF2-40B4-BE49-F238E27FC236}">
                <a16:creationId xmlns:a16="http://schemas.microsoft.com/office/drawing/2014/main" id="{EBD57C6C-33C5-4D31-B75C-70E720E6182B}"/>
              </a:ext>
            </a:extLst>
          </p:cNvPr>
          <p:cNvSpPr/>
          <p:nvPr/>
        </p:nvSpPr>
        <p:spPr>
          <a:xfrm>
            <a:off x="199208" y="1993719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Operační programy</a:t>
            </a:r>
          </a:p>
        </p:txBody>
      </p:sp>
      <p:sp>
        <p:nvSpPr>
          <p:cNvPr id="10" name="Vývojový diagram: sloučení 9">
            <a:extLst>
              <a:ext uri="{FF2B5EF4-FFF2-40B4-BE49-F238E27FC236}">
                <a16:creationId xmlns:a16="http://schemas.microsoft.com/office/drawing/2014/main" id="{4807895F-C639-45A5-BF88-A55D856F5A47}"/>
              </a:ext>
            </a:extLst>
          </p:cNvPr>
          <p:cNvSpPr/>
          <p:nvPr/>
        </p:nvSpPr>
        <p:spPr>
          <a:xfrm>
            <a:off x="2696107" y="1993719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Národní programy</a:t>
            </a:r>
          </a:p>
        </p:txBody>
      </p:sp>
      <p:sp>
        <p:nvSpPr>
          <p:cNvPr id="11" name="Vývojový diagram: sloučení 10">
            <a:extLst>
              <a:ext uri="{FF2B5EF4-FFF2-40B4-BE49-F238E27FC236}">
                <a16:creationId xmlns:a16="http://schemas.microsoft.com/office/drawing/2014/main" id="{B79342F0-E689-4651-8B08-BD5E7D873BB0}"/>
              </a:ext>
            </a:extLst>
          </p:cNvPr>
          <p:cNvSpPr/>
          <p:nvPr/>
        </p:nvSpPr>
        <p:spPr>
          <a:xfrm>
            <a:off x="5564505" y="1989290"/>
            <a:ext cx="2397034" cy="90786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2"/>
                </a:solidFill>
              </a:rPr>
              <a:t>Resortní programy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44151D8-22A9-44DA-97BC-BE170FED4E25}"/>
              </a:ext>
            </a:extLst>
          </p:cNvPr>
          <p:cNvSpPr txBox="1"/>
          <p:nvPr/>
        </p:nvSpPr>
        <p:spPr>
          <a:xfrm>
            <a:off x="363537" y="3138216"/>
            <a:ext cx="2128960" cy="83099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Technologie a aplikace pro konkurenceschopnost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8C6C7F-BE27-45E6-9219-F002930A0D26}"/>
              </a:ext>
            </a:extLst>
          </p:cNvPr>
          <p:cNvSpPr txBox="1"/>
          <p:nvPr/>
        </p:nvSpPr>
        <p:spPr>
          <a:xfrm>
            <a:off x="363537" y="4183760"/>
            <a:ext cx="2128960" cy="34311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/>
              <a:t>Jan Amos Komenský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45D43C4-88DD-4972-BF57-39FC42106080}"/>
              </a:ext>
            </a:extLst>
          </p:cNvPr>
          <p:cNvSpPr txBox="1"/>
          <p:nvPr/>
        </p:nvSpPr>
        <p:spPr>
          <a:xfrm>
            <a:off x="3466772" y="3140784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Sigma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86CD86D-2964-4FD3-BE13-39B3B61CCD94}"/>
              </a:ext>
            </a:extLst>
          </p:cNvPr>
          <p:cNvSpPr txBox="1"/>
          <p:nvPr/>
        </p:nvSpPr>
        <p:spPr>
          <a:xfrm>
            <a:off x="3466773" y="3527573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Epsilon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E75C2B0-A051-45AA-92C7-63B939FC50D9}"/>
              </a:ext>
            </a:extLst>
          </p:cNvPr>
          <p:cNvSpPr txBox="1"/>
          <p:nvPr/>
        </p:nvSpPr>
        <p:spPr>
          <a:xfrm>
            <a:off x="3466773" y="3914362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Éta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06FD94E-E630-4271-93FA-2E04E0BC6123}"/>
              </a:ext>
            </a:extLst>
          </p:cNvPr>
          <p:cNvSpPr txBox="1"/>
          <p:nvPr/>
        </p:nvSpPr>
        <p:spPr>
          <a:xfrm>
            <a:off x="3466773" y="4301151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Théta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CE51908-0B9A-45B1-B4E5-B0551E5137D7}"/>
              </a:ext>
            </a:extLst>
          </p:cNvPr>
          <p:cNvSpPr txBox="1"/>
          <p:nvPr/>
        </p:nvSpPr>
        <p:spPr>
          <a:xfrm>
            <a:off x="3466773" y="4687941"/>
            <a:ext cx="781595" cy="2865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Zeta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7CE8958-D096-486E-B705-23A0E76E99F8}"/>
              </a:ext>
            </a:extLst>
          </p:cNvPr>
          <p:cNvSpPr txBox="1"/>
          <p:nvPr/>
        </p:nvSpPr>
        <p:spPr>
          <a:xfrm>
            <a:off x="4717800" y="3144257"/>
            <a:ext cx="1804920" cy="6489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TREND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průmyslového výzkumu)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ACAAA70-6F3A-4E0A-9308-7EAD45C8CE7E}"/>
              </a:ext>
            </a:extLst>
          </p:cNvPr>
          <p:cNvSpPr txBox="1"/>
          <p:nvPr/>
        </p:nvSpPr>
        <p:spPr>
          <a:xfrm>
            <a:off x="4717800" y="3872617"/>
            <a:ext cx="1804920" cy="64859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Country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the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Future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000" dirty="0">
                <a:solidFill>
                  <a:schemeClr val="bg1"/>
                </a:solidFill>
              </a:rPr>
              <a:t>(zavádění inovací do praxe)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0B565FF-0582-4A5D-96A0-0964A28A3FD8}"/>
              </a:ext>
            </a:extLst>
          </p:cNvPr>
          <p:cNvSpPr txBox="1"/>
          <p:nvPr/>
        </p:nvSpPr>
        <p:spPr>
          <a:xfrm>
            <a:off x="4717800" y="4600662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SECTECH 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bezpečnostního výzkumu)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4C961A6-C4AC-46DA-B9DF-A0BB74A896CE}"/>
              </a:ext>
            </a:extLst>
          </p:cNvPr>
          <p:cNvSpPr txBox="1"/>
          <p:nvPr/>
        </p:nvSpPr>
        <p:spPr>
          <a:xfrm>
            <a:off x="5860562" y="5356438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Program na podporu zdravotnického výzkumu</a:t>
            </a:r>
            <a:r>
              <a:rPr lang="cs-CZ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9FFE8B2-D2F6-4026-ACB1-3D9D678930BC}"/>
              </a:ext>
            </a:extLst>
          </p:cNvPr>
          <p:cNvSpPr txBox="1"/>
          <p:nvPr/>
        </p:nvSpPr>
        <p:spPr>
          <a:xfrm>
            <a:off x="6980798" y="3138215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Prostředí pro život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(výzkum životního prostředí)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BBFF86A5-921D-4D4F-8B0D-3BD304463D68}"/>
              </a:ext>
            </a:extLst>
          </p:cNvPr>
          <p:cNvSpPr txBox="1"/>
          <p:nvPr/>
        </p:nvSpPr>
        <p:spPr>
          <a:xfrm>
            <a:off x="6980798" y="3900045"/>
            <a:ext cx="1804920" cy="6489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DOPRAVA 2020+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dopravního výzkumu)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9F9F772-56F5-44E4-AFA0-95D482310EC2}"/>
              </a:ext>
            </a:extLst>
          </p:cNvPr>
          <p:cNvSpPr txBox="1"/>
          <p:nvPr/>
        </p:nvSpPr>
        <p:spPr>
          <a:xfrm>
            <a:off x="6980798" y="4624962"/>
            <a:ext cx="1804920" cy="6797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tx2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</a:rPr>
              <a:t>ZEMĚ / ZEMĚ II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000" dirty="0">
                <a:solidFill>
                  <a:schemeClr val="bg1"/>
                </a:solidFill>
              </a:rPr>
              <a:t>(Program zemědělského výzkumu) </a:t>
            </a:r>
          </a:p>
        </p:txBody>
      </p:sp>
      <p:pic>
        <p:nvPicPr>
          <p:cNvPr id="1028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04730BCC-AF7A-4429-9749-49C3ACEA9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576" y="3079648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4167E3FE-6534-4E8D-900C-31AC780A3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201" y="3334869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09543EBE-A52D-473A-A25D-6B466A52E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398" y="4150228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1764249D-425B-4152-95BC-FE6737E68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919" y="3267973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3FE51FE1-C729-40DA-9B04-2B53141C3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320" y="3238962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>
            <a:extLst>
              <a:ext uri="{FF2B5EF4-FFF2-40B4-BE49-F238E27FC236}">
                <a16:creationId xmlns:a16="http://schemas.microsoft.com/office/drawing/2014/main" id="{2EDF447A-6465-4238-9101-79FA37767092}"/>
              </a:ext>
            </a:extLst>
          </p:cNvPr>
          <p:cNvSpPr txBox="1"/>
          <p:nvPr/>
        </p:nvSpPr>
        <p:spPr>
          <a:xfrm>
            <a:off x="363537" y="4754447"/>
            <a:ext cx="2128960" cy="4208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400" dirty="0"/>
              <a:t>Spravedlivá transformace</a:t>
            </a:r>
          </a:p>
        </p:txBody>
      </p:sp>
      <p:pic>
        <p:nvPicPr>
          <p:cNvPr id="28" name="Picture 2" descr="Vítězné znaky československých tanků - PŘÍSPĚVKY - Vlákna z roku 2015 -  World of Tanks official forum">
            <a:extLst>
              <a:ext uri="{FF2B5EF4-FFF2-40B4-BE49-F238E27FC236}">
                <a16:creationId xmlns:a16="http://schemas.microsoft.com/office/drawing/2014/main" id="{AD6B307C-938A-4D38-9937-E42098759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109" y="4752223"/>
            <a:ext cx="327680" cy="3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887315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</Template>
  <TotalTime>1821</TotalTime>
  <Words>1621</Words>
  <Application>Microsoft Office PowerPoint</Application>
  <PresentationFormat>Předvádění na obrazovce (4:3)</PresentationFormat>
  <Paragraphs>166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Předloha V1</vt:lpstr>
      <vt:lpstr>1_Vlastní návrh</vt:lpstr>
      <vt:lpstr>Vlastní návrh</vt:lpstr>
      <vt:lpstr>RIS3 – východiska pro směřování dotačních prostředků</vt:lpstr>
      <vt:lpstr>Struktura Národní RIS3 strategie</vt:lpstr>
      <vt:lpstr>Prezentace aplikace PowerPoint</vt:lpstr>
      <vt:lpstr>BIOEKONOMIKA  v oblastech VaVaI </vt:lpstr>
      <vt:lpstr>BIOEKONOMIKA a její potenciál v krajích v souvislosti  s krajskými doménami specializace </vt:lpstr>
      <vt:lpstr>Implementace BIOEKONOMIKY na národní úrovni –  Programy podpory aplikovaného a orientovaného výzkumu a inovací</vt:lpstr>
      <vt:lpstr>Mise – nový prvek k podpoře udržitelnosti</vt:lpstr>
      <vt:lpstr>RIS3 mise</vt:lpstr>
      <vt:lpstr>Implementace misí na národní úrovni –  Programy podpory aplikovaného a orientovaného výzkumu a inovací</vt:lpstr>
      <vt:lpstr>Jak dál s bioekonomikou?</vt:lpstr>
      <vt:lpstr>Děkuji za pozornost</vt:lpstr>
    </vt:vector>
  </TitlesOfParts>
  <Company>S-Comp Centre CZ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Inovační ekosystém v Ústeckém kraji a role RIS3 misí</dc:title>
  <dc:creator>Holinka Tomáš</dc:creator>
  <cp:lastModifiedBy>Fišerová Jana</cp:lastModifiedBy>
  <cp:revision>149</cp:revision>
  <dcterms:created xsi:type="dcterms:W3CDTF">2023-10-31T09:45:28Z</dcterms:created>
  <dcterms:modified xsi:type="dcterms:W3CDTF">2023-12-01T10:10:30Z</dcterms:modified>
</cp:coreProperties>
</file>