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0"/>
  </p:notesMasterIdLst>
  <p:sldIdLst>
    <p:sldId id="256" r:id="rId5"/>
    <p:sldId id="404" r:id="rId6"/>
    <p:sldId id="411" r:id="rId7"/>
    <p:sldId id="427" r:id="rId8"/>
    <p:sldId id="437" r:id="rId9"/>
    <p:sldId id="438" r:id="rId10"/>
    <p:sldId id="430" r:id="rId11"/>
    <p:sldId id="429" r:id="rId12"/>
    <p:sldId id="431" r:id="rId13"/>
    <p:sldId id="432" r:id="rId14"/>
    <p:sldId id="434" r:id="rId15"/>
    <p:sldId id="435" r:id="rId16"/>
    <p:sldId id="439" r:id="rId17"/>
    <p:sldId id="436" r:id="rId18"/>
    <p:sldId id="321" r:id="rId1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mavý vzhled" id="{5D17C389-D887-DB46-BB98-F62E6D5AFF22}">
          <p14:sldIdLst>
            <p14:sldId id="256"/>
            <p14:sldId id="404"/>
            <p14:sldId id="411"/>
            <p14:sldId id="427"/>
            <p14:sldId id="437"/>
            <p14:sldId id="438"/>
            <p14:sldId id="430"/>
            <p14:sldId id="429"/>
            <p14:sldId id="431"/>
            <p14:sldId id="432"/>
            <p14:sldId id="434"/>
            <p14:sldId id="435"/>
            <p14:sldId id="439"/>
            <p14:sldId id="436"/>
            <p14:sldId id="321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A00"/>
    <a:srgbClr val="007339"/>
    <a:srgbClr val="FCF9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Střední styl 3 – zvýraznění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0590" autoAdjust="0"/>
  </p:normalViewPr>
  <p:slideViewPr>
    <p:cSldViewPr snapToGrid="0">
      <p:cViewPr varScale="1">
        <p:scale>
          <a:sx n="70" d="100"/>
          <a:sy n="70" d="100"/>
        </p:scale>
        <p:origin x="929" y="3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85" d="100"/>
        <a:sy n="85" d="100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0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1862" b="1" i="0" u="none" strike="noStrike" kern="1200" cap="all" spc="50" baseline="0">
                <a:solidFill>
                  <a:schemeClr val="bg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>
                <a:solidFill>
                  <a:schemeClr val="bg1">
                    <a:lumMod val="85000"/>
                  </a:schemeClr>
                </a:solidFill>
              </a:rPr>
              <a:t>Zdroje</a:t>
            </a:r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 OP</a:t>
            </a:r>
            <a:r>
              <a:rPr lang="cs-CZ" dirty="0">
                <a:solidFill>
                  <a:schemeClr val="bg1">
                    <a:lumMod val="85000"/>
                  </a:schemeClr>
                </a:solidFill>
              </a:rPr>
              <a:t> </a:t>
            </a:r>
          </a:p>
          <a:p>
            <a:pPr algn="ctr">
              <a:defRPr>
                <a:solidFill>
                  <a:schemeClr val="bg1">
                    <a:lumMod val="85000"/>
                  </a:schemeClr>
                </a:solidFill>
              </a:defRPr>
            </a:pPr>
            <a:r>
              <a:rPr lang="cs-CZ" sz="1400" cap="none" baseline="0" dirty="0">
                <a:solidFill>
                  <a:schemeClr val="bg1">
                    <a:lumMod val="85000"/>
                  </a:schemeClr>
                </a:solidFill>
              </a:rPr>
              <a:t>(mld. Kč)</a:t>
            </a:r>
            <a:endParaRPr lang="en-US" sz="1400" cap="none" baseline="0" dirty="0">
              <a:solidFill>
                <a:schemeClr val="bg1">
                  <a:lumMod val="85000"/>
                </a:schemeClr>
              </a:solidFill>
            </a:endParaRPr>
          </a:p>
        </c:rich>
      </c:tx>
      <c:layout>
        <c:manualLayout>
          <c:xMode val="edge"/>
          <c:yMode val="edge"/>
          <c:x val="0.34236636538962928"/>
          <c:y val="2.684208095688918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1862" b="1" i="0" u="none" strike="noStrike" kern="1200" cap="all" spc="50" baseline="0">
              <a:solidFill>
                <a:schemeClr val="bg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>
        <c:manualLayout>
          <c:layoutTarget val="inner"/>
          <c:xMode val="edge"/>
          <c:yMode val="edge"/>
          <c:x val="0.14302713100693598"/>
          <c:y val="0.16625064462250136"/>
          <c:w val="0.70998743034122247"/>
          <c:h val="0.62297350981783706"/>
        </c:manualLayout>
      </c:layout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Zdroje OP</c:v>
                </c:pt>
              </c:strCache>
            </c:strRef>
          </c:tx>
          <c:explosion val="3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FBB5-4C37-8111-0F87659722F2}"/>
              </c:ext>
            </c:extLst>
          </c:dPt>
          <c:dPt>
            <c:idx val="1"/>
            <c:bubble3D val="0"/>
            <c:explosion val="6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FBB5-4C37-8111-0F87659722F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FBB5-4C37-8111-0F87659722F2}"/>
              </c:ext>
            </c:extLst>
          </c:dPt>
          <c:dLbls>
            <c:dLbl>
              <c:idx val="2"/>
              <c:layout>
                <c:manualLayout>
                  <c:x val="0.13584177176142942"/>
                  <c:y val="7.922506754104417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BB5-4C37-8111-0F87659722F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inEnd"/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List1!$A$2:$A$4</c:f>
              <c:strCache>
                <c:ptCount val="3"/>
                <c:pt idx="0">
                  <c:v>Příspěvek EU</c:v>
                </c:pt>
                <c:pt idx="1">
                  <c:v>Národní soukromé zdroje</c:v>
                </c:pt>
                <c:pt idx="2">
                  <c:v>Národní veřejné zdroje</c:v>
                </c:pt>
              </c:strCache>
            </c:strRef>
          </c:cat>
          <c:val>
            <c:numRef>
              <c:f>List1!$B$2:$B$4</c:f>
              <c:numCache>
                <c:formatCode>General</c:formatCode>
                <c:ptCount val="3"/>
                <c:pt idx="0">
                  <c:v>52</c:v>
                </c:pt>
                <c:pt idx="1">
                  <c:v>17.7</c:v>
                </c:pt>
                <c:pt idx="2">
                  <c:v>14.5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BB5-4C37-8111-0F87659722F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  <c:extLst/>
      </c:pieChart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5803701034405243"/>
          <c:y val="0.79822315099175656"/>
          <c:w val="0.69039226850878421"/>
          <c:h val="0.1616393808545193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just">
            <a:defRPr sz="1400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1862" b="1" i="0" u="none" strike="noStrike" kern="1200" cap="all" spc="50" baseline="0">
                <a:solidFill>
                  <a:schemeClr val="bg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>
                <a:solidFill>
                  <a:schemeClr val="bg1">
                    <a:lumMod val="85000"/>
                  </a:schemeClr>
                </a:solidFill>
              </a:rPr>
              <a:t>Zdroje</a:t>
            </a:r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cs-CZ" dirty="0">
                <a:solidFill>
                  <a:schemeClr val="bg1">
                    <a:lumMod val="85000"/>
                  </a:schemeClr>
                </a:solidFill>
              </a:rPr>
              <a:t>NP </a:t>
            </a:r>
          </a:p>
          <a:p>
            <a:pPr algn="ctr">
              <a:defRPr>
                <a:solidFill>
                  <a:schemeClr val="bg1">
                    <a:lumMod val="85000"/>
                  </a:schemeClr>
                </a:solidFill>
              </a:defRPr>
            </a:pPr>
            <a:r>
              <a:rPr lang="cs-CZ" sz="1400" cap="none" baseline="0" dirty="0">
                <a:solidFill>
                  <a:schemeClr val="bg1">
                    <a:lumMod val="85000"/>
                  </a:schemeClr>
                </a:solidFill>
              </a:rPr>
              <a:t>(mld. Kč)</a:t>
            </a:r>
            <a:endParaRPr lang="en-US" sz="1400" cap="none" baseline="0" dirty="0">
              <a:solidFill>
                <a:schemeClr val="bg1">
                  <a:lumMod val="85000"/>
                </a:schemeClr>
              </a:solidFill>
            </a:endParaRPr>
          </a:p>
        </c:rich>
      </c:tx>
      <c:layout>
        <c:manualLayout>
          <c:xMode val="edge"/>
          <c:yMode val="edge"/>
          <c:x val="0.30934467416344241"/>
          <c:y val="2.684209890892647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1862" b="1" i="0" u="none" strike="noStrike" kern="1200" cap="all" spc="50" baseline="0">
              <a:solidFill>
                <a:schemeClr val="bg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>
        <c:manualLayout>
          <c:layoutTarget val="inner"/>
          <c:xMode val="edge"/>
          <c:yMode val="edge"/>
          <c:x val="0.14423645078264924"/>
          <c:y val="0.15138999101107317"/>
          <c:w val="0.70998743034122247"/>
          <c:h val="0.6229735098178370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List1!$A$2</c:f>
              <c:strCache>
                <c:ptCount val="1"/>
                <c:pt idx="0">
                  <c:v>Celkové náklady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cene3d>
              <a:camera prst="orthographicFront"/>
              <a:lightRig rig="brightRoom" dir="t"/>
            </a:scene3d>
            <a:sp3d prstMaterial="flat">
              <a:bevelT w="50800" h="101600" prst="angle"/>
              <a:contourClr>
                <a:srgbClr val="000000"/>
              </a:contourClr>
            </a:sp3d>
          </c:spPr>
          <c:invertIfNegative val="0"/>
          <c:dPt>
            <c:idx val="0"/>
            <c:invertIfNegative val="0"/>
            <c:bubble3D val="0"/>
            <c:explosion val="5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2F53-42E9-909B-A3C837C86CC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List1!$B$1</c:f>
              <c:strCache>
                <c:ptCount val="1"/>
                <c:pt idx="0">
                  <c:v>Zdroje NP</c:v>
                </c:pt>
              </c:strCache>
            </c:strRef>
          </c:cat>
          <c:val>
            <c:numRef>
              <c:f>List1!$B$2</c:f>
              <c:numCache>
                <c:formatCode>General</c:formatCode>
                <c:ptCount val="1"/>
                <c:pt idx="0">
                  <c:v>33.799999999999997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53-42E9-909B-A3C837C86CC8}"/>
            </c:ext>
          </c:extLst>
        </c:ser>
        <c:ser>
          <c:idx val="1"/>
          <c:order val="1"/>
          <c:tx>
            <c:strRef>
              <c:f>List1!$A$3</c:f>
              <c:strCache>
                <c:ptCount val="1"/>
                <c:pt idx="0">
                  <c:v>Státní rozpočet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cene3d>
              <a:camera prst="orthographicFront"/>
              <a:lightRig rig="brightRoom" dir="t"/>
            </a:scene3d>
            <a:sp3d prstMaterial="flat">
              <a:bevelT w="50800" h="101600" prst="angle"/>
              <a:contourClr>
                <a:srgbClr val="000000"/>
              </a:contourClr>
            </a:sp3d>
          </c:spPr>
          <c:invertIfNegative val="0"/>
          <c:dPt>
            <c:idx val="0"/>
            <c:invertIfNegative val="0"/>
            <c:bubble3D val="0"/>
            <c:explosion val="1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BEC3-420E-ADA6-7C5561F36C7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List1!$B$1</c:f>
              <c:strCache>
                <c:ptCount val="1"/>
                <c:pt idx="0">
                  <c:v>Zdroje NP</c:v>
                </c:pt>
              </c:strCache>
            </c:strRef>
          </c:cat>
          <c:val>
            <c:numRef>
              <c:f>List1!$B$3</c:f>
              <c:numCache>
                <c:formatCode>General</c:formatCode>
                <c:ptCount val="1"/>
                <c:pt idx="0">
                  <c:v>23.8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F53-42E9-909B-A3C837C86CC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578389055"/>
        <c:axId val="578372831"/>
      </c:barChart>
      <c:catAx>
        <c:axId val="578389055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78372831"/>
        <c:crosses val="autoZero"/>
        <c:auto val="1"/>
        <c:lblAlgn val="ctr"/>
        <c:lblOffset val="100"/>
        <c:noMultiLvlLbl val="0"/>
      </c:catAx>
      <c:valAx>
        <c:axId val="5783728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783890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3.8305075901401073E-2"/>
          <c:y val="0.86370833292175253"/>
          <c:w val="0.88875654356040001"/>
          <c:h val="6.161015155363643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just">
            <a:defRPr sz="1400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1862" b="1" i="0" u="none" strike="noStrike" kern="1200" cap="all" spc="50" baseline="0">
                <a:solidFill>
                  <a:schemeClr val="bg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dirty="0">
                <a:solidFill>
                  <a:schemeClr val="bg1">
                    <a:lumMod val="85000"/>
                  </a:schemeClr>
                </a:solidFill>
              </a:rPr>
              <a:t>Financování domén v</a:t>
            </a:r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 OP</a:t>
            </a:r>
            <a:r>
              <a:rPr lang="cs-CZ" dirty="0">
                <a:solidFill>
                  <a:schemeClr val="bg1">
                    <a:lumMod val="85000"/>
                  </a:schemeClr>
                </a:solidFill>
              </a:rPr>
              <a:t> </a:t>
            </a:r>
          </a:p>
          <a:p>
            <a:pPr algn="ctr">
              <a:defRPr>
                <a:solidFill>
                  <a:schemeClr val="bg1">
                    <a:lumMod val="85000"/>
                  </a:schemeClr>
                </a:solidFill>
              </a:defRPr>
            </a:pPr>
            <a:r>
              <a:rPr lang="cs-CZ" sz="1400" cap="none" baseline="0" dirty="0">
                <a:solidFill>
                  <a:schemeClr val="bg1">
                    <a:lumMod val="85000"/>
                  </a:schemeClr>
                </a:solidFill>
              </a:rPr>
              <a:t>(mld. Kč)</a:t>
            </a:r>
            <a:endParaRPr lang="en-US" sz="1400" cap="none" baseline="0" dirty="0">
              <a:solidFill>
                <a:schemeClr val="bg1">
                  <a:lumMod val="85000"/>
                </a:schemeClr>
              </a:solidFill>
            </a:endParaRPr>
          </a:p>
        </c:rich>
      </c:tx>
      <c:layout>
        <c:manualLayout>
          <c:xMode val="edge"/>
          <c:yMode val="edge"/>
          <c:x val="0.1502399098745387"/>
          <c:y val="2.43982881905157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1862" b="1" i="0" u="none" strike="noStrike" kern="1200" cap="all" spc="50" baseline="0">
              <a:solidFill>
                <a:schemeClr val="bg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>
        <c:manualLayout>
          <c:layoutTarget val="inner"/>
          <c:xMode val="edge"/>
          <c:yMode val="edge"/>
          <c:x val="0.14302713100693598"/>
          <c:y val="0.16625064462250136"/>
          <c:w val="0.70998743034122247"/>
          <c:h val="0.62297350981783706"/>
        </c:manualLayout>
      </c:layout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Financování v OP</c:v>
                </c:pt>
              </c:strCache>
            </c:strRef>
          </c:tx>
          <c:explosion val="3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FBB5-4C37-8111-0F87659722F2}"/>
              </c:ext>
            </c:extLst>
          </c:dPt>
          <c:dPt>
            <c:idx val="1"/>
            <c:bubble3D val="0"/>
            <c:explosion val="6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FBB5-4C37-8111-0F87659722F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FBB5-4C37-8111-0F87659722F2}"/>
              </c:ext>
            </c:extLst>
          </c:dPt>
          <c:dLbls>
            <c:dLbl>
              <c:idx val="2"/>
              <c:layout>
                <c:manualLayout>
                  <c:x val="0.13584177176142942"/>
                  <c:y val="7.922506754104417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BB5-4C37-8111-0F87659722F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List1!$A$2:$A$4</c:f>
              <c:strCache>
                <c:ptCount val="3"/>
                <c:pt idx="0">
                  <c:v>Pokročilé materiály a technologie</c:v>
                </c:pt>
                <c:pt idx="1">
                  <c:v>Elektronika a digitální technologie</c:v>
                </c:pt>
                <c:pt idx="2">
                  <c:v>Pokročilá medicína a léčiva</c:v>
                </c:pt>
              </c:strCache>
            </c:strRef>
          </c:cat>
          <c:val>
            <c:numRef>
              <c:f>List1!$B$2:$B$4</c:f>
              <c:numCache>
                <c:formatCode>General</c:formatCode>
                <c:ptCount val="3"/>
                <c:pt idx="0">
                  <c:v>8.61</c:v>
                </c:pt>
                <c:pt idx="1">
                  <c:v>4.41</c:v>
                </c:pt>
                <c:pt idx="2">
                  <c:v>2.37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BB5-4C37-8111-0F87659722F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  <c:extLst/>
      </c:pieChart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5803701034405243"/>
          <c:y val="0.79822315099175656"/>
          <c:w val="0.69039226850878421"/>
          <c:h val="0.1616393808545193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just">
            <a:defRPr sz="1400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DEE7B8BB-D9D6-467F-9994-F012167BAEAE}" type="datetimeFigureOut">
              <a:rPr lang="cs-CZ" smtClean="0"/>
              <a:pPr/>
              <a:t>25.06.2026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D658EE2B-939F-47CD-9BC5-5FD16CEF397F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52180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58EE2B-939F-47CD-9BC5-5FD16CEF397F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1357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F9AC9C-B931-F834-DD2D-D0B2C9A824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593D97E8-27C0-DAB1-6D89-57F9DE3FA2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C045EA51-39CB-80F9-7032-5869CC3EB3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B15F465-C67A-5FC7-AD60-262E884501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58EE2B-939F-47CD-9BC5-5FD16CEF397F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30887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2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</a:rPr>
              <a:t>Národní soukromé zdroje </a:t>
            </a:r>
            <a:r>
              <a:rPr lang="cs-CZ" sz="1200" b="0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</a:rPr>
              <a:t>jsou označením pro soukromé zdroje zapojené do národního spolufinancování. </a:t>
            </a:r>
            <a:endParaRPr lang="pl-PL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sz="1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Národní veřejné zdroje </a:t>
            </a:r>
            <a:r>
              <a:rPr lang="pl-PL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je souhrnné označení pro státní rozpočet, státní fond, rozpočet kraje, rozpočet obce a jiné národní veřejné zdroje.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58EE2B-939F-47CD-9BC5-5FD16CEF397F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919623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2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</a:rPr>
              <a:t>Národní soukromé zdroje </a:t>
            </a:r>
            <a:r>
              <a:rPr lang="cs-CZ" sz="1200" b="0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</a:rPr>
              <a:t>jsou označením pro soukromé zdroje zapojené do národního spolufinancování. </a:t>
            </a:r>
            <a:endParaRPr lang="pl-PL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sz="1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Národní veřejné zdroje </a:t>
            </a:r>
            <a:r>
              <a:rPr lang="pl-PL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je souhrnné označení pro státní rozpočet, státní fond, rozpočet kraje, rozpočet obce a jiné národní veřejné zdroje.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58EE2B-939F-47CD-9BC5-5FD16CEF397F}" type="slidenum">
              <a:rPr lang="cs-CZ" smtClean="0"/>
              <a:pPr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010829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Gap mezi výzkumem a trhem - jde o situaci, kdy výzkum </a:t>
            </a:r>
            <a:r>
              <a:rPr lang="cs-CZ" b="1" dirty="0"/>
              <a:t>produkuje výsledky (patenty, prototypy, know-how), </a:t>
            </a:r>
            <a:r>
              <a:rPr lang="cs-CZ" dirty="0"/>
              <a:t>ale tyto výsledky se </a:t>
            </a:r>
            <a:r>
              <a:rPr lang="cs-CZ" b="1" dirty="0"/>
              <a:t>nedostanou na trh</a:t>
            </a:r>
            <a:r>
              <a:rPr lang="cs-CZ" dirty="0"/>
              <a:t> nebo jen velmi omezeně.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58EE2B-939F-47CD-9BC5-5FD16CEF397F}" type="slidenum">
              <a:rPr lang="cs-CZ" smtClean="0"/>
              <a:pPr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1312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300000" y="2109600"/>
            <a:ext cx="5400000" cy="1916866"/>
          </a:xfrm>
        </p:spPr>
        <p:txBody>
          <a:bodyPr lIns="0" tIns="0" rIns="0" bIns="0" anchor="t"/>
          <a:lstStyle>
            <a:lvl1pPr algn="l">
              <a:lnSpc>
                <a:spcPct val="100000"/>
              </a:lnSpc>
              <a:defRPr sz="3700" b="1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300000" y="4237200"/>
            <a:ext cx="5400000" cy="1968940"/>
          </a:xfr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pic>
        <p:nvPicPr>
          <p:cNvPr id="5" name="Grafický objekt 4">
            <a:extLst>
              <a:ext uri="{FF2B5EF4-FFF2-40B4-BE49-F238E27FC236}">
                <a16:creationId xmlns:a16="http://schemas.microsoft.com/office/drawing/2014/main" id="{6E76EDC7-FB78-4E0C-B601-B91F78886CD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0000" y="641675"/>
            <a:ext cx="3872000" cy="15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4810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0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drážky malé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7003"/>
            <a:ext cx="8964000" cy="3915521"/>
          </a:xfrm>
        </p:spPr>
        <p:txBody>
          <a:bodyPr numCol="1" spcCol="360000">
            <a:normAutofit/>
          </a:bodyPr>
          <a:lstStyle>
            <a:lvl1pPr marL="360000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5"/>
              </a:buClr>
              <a:buSzPct val="90000"/>
              <a:buFont typeface="Wingdings" pitchFamily="2" charset="2"/>
              <a:buChar char="§"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 dirty="0"/>
              <a:t>Upravte styly předlohy textu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číslo snímku 5">
            <a:extLst>
              <a:ext uri="{FF2B5EF4-FFF2-40B4-BE49-F238E27FC236}">
                <a16:creationId xmlns:a16="http://schemas.microsoft.com/office/drawing/2014/main" id="{667C9E67-68A9-C008-6034-D232C1AF110C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 dirty="0">
                <a:solidFill>
                  <a:schemeClr val="accent5"/>
                </a:solidFill>
              </a:rPr>
              <a:t>Ministerstvo průmyslu a obchodu</a:t>
            </a:r>
          </a:p>
        </p:txBody>
      </p:sp>
    </p:spTree>
    <p:extLst>
      <p:ext uri="{BB962C8B-B14F-4D97-AF65-F5344CB8AC3E}">
        <p14:creationId xmlns:p14="http://schemas.microsoft.com/office/powerpoint/2010/main" val="34070550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Předělový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1015999"/>
            <a:ext cx="9900000" cy="2413001"/>
          </a:xfrm>
        </p:spPr>
        <p:txBody>
          <a:bodyPr anchor="b"/>
          <a:lstStyle>
            <a:lvl1pPr>
              <a:lnSpc>
                <a:spcPct val="100000"/>
              </a:lnSpc>
              <a:defRPr sz="480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684000" y="3676651"/>
            <a:ext cx="9900000" cy="2413000"/>
          </a:xfrm>
        </p:spPr>
        <p:txBody>
          <a:bodyPr/>
          <a:lstStyle>
            <a:lvl1pPr marL="0" indent="0">
              <a:lnSpc>
                <a:spcPct val="120000"/>
              </a:lnSpc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0801033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ový slide 1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561599"/>
            <a:ext cx="9900000" cy="2160000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360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838500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ový slide s obrázkem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rázku 5">
            <a:extLst>
              <a:ext uri="{FF2B5EF4-FFF2-40B4-BE49-F238E27FC236}">
                <a16:creationId xmlns:a16="http://schemas.microsoft.com/office/drawing/2014/main" id="{0EED0200-723A-192F-A0AB-3C11FC5331B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286501" y="0"/>
            <a:ext cx="5905499" cy="6858000"/>
          </a:xfrm>
        </p:spPr>
        <p:txBody>
          <a:bodyPr/>
          <a:lstStyle/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563174"/>
            <a:ext cx="5412000" cy="3384358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360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766654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běžný s obrázkem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56504"/>
            <a:ext cx="4476000" cy="3797036"/>
          </a:xfrm>
        </p:spPr>
        <p:txBody>
          <a:bodyPr numCol="1" spcCol="360000">
            <a:normAutofit/>
          </a:bodyPr>
          <a:lstStyle>
            <a:lvl1pPr marL="0" indent="0">
              <a:lnSpc>
                <a:spcPct val="100000"/>
              </a:lnSpc>
              <a:spcAft>
                <a:spcPts val="1000"/>
              </a:spcAft>
              <a:buNone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obrázku 5">
            <a:extLst>
              <a:ext uri="{FF2B5EF4-FFF2-40B4-BE49-F238E27FC236}">
                <a16:creationId xmlns:a16="http://schemas.microsoft.com/office/drawing/2014/main" id="{BB38CCEF-CF1A-B72B-D67E-9A39E14D3EA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298501" y="2213429"/>
            <a:ext cx="4285499" cy="3618660"/>
          </a:xfrm>
        </p:spPr>
        <p:txBody>
          <a:bodyPr/>
          <a:lstStyle/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7" name="Zástupný symbol pro číslo snímku 5">
            <a:extLst>
              <a:ext uri="{FF2B5EF4-FFF2-40B4-BE49-F238E27FC236}">
                <a16:creationId xmlns:a16="http://schemas.microsoft.com/office/drawing/2014/main" id="{9217DFE5-4AB5-CB80-1E80-AF1A38727F6E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 dirty="0">
                <a:solidFill>
                  <a:schemeClr val="accent5"/>
                </a:solidFill>
              </a:rPr>
              <a:t>Ministerstvo průmyslu a obchodu</a:t>
            </a:r>
          </a:p>
        </p:txBody>
      </p:sp>
    </p:spTree>
    <p:extLst>
      <p:ext uri="{BB962C8B-B14F-4D97-AF65-F5344CB8AC3E}">
        <p14:creationId xmlns:p14="http://schemas.microsoft.com/office/powerpoint/2010/main" val="41022323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dnadpis, dva sloupc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1620000" y="2165625"/>
            <a:ext cx="4323523" cy="3960537"/>
          </a:xfrm>
        </p:spPr>
        <p:txBody>
          <a:bodyPr/>
          <a:lstStyle>
            <a:lvl1pPr>
              <a:spcAft>
                <a:spcPts val="1800"/>
              </a:spcAft>
              <a:buFont typeface="Wingdings" pitchFamily="2" charset="2"/>
              <a:buNone/>
              <a:defRPr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4BF51896-151D-3843-DB7C-41BB6E22FE4B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260477" y="2165625"/>
            <a:ext cx="4323523" cy="3960537"/>
          </a:xfrm>
        </p:spPr>
        <p:txBody>
          <a:bodyPr/>
          <a:lstStyle>
            <a:lvl1pPr>
              <a:spcAft>
                <a:spcPts val="1800"/>
              </a:spcAft>
              <a:buFont typeface="Wingdings" pitchFamily="2" charset="2"/>
              <a:buNone/>
              <a:defRPr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9" name="Zástupný text 8">
            <a:extLst>
              <a:ext uri="{FF2B5EF4-FFF2-40B4-BE49-F238E27FC236}">
                <a16:creationId xmlns:a16="http://schemas.microsoft.com/office/drawing/2014/main" id="{6F99AF0C-D583-5D11-E4A5-C93DED75A4D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83999" y="1243809"/>
            <a:ext cx="5259600" cy="772560"/>
          </a:xfrm>
        </p:spPr>
        <p:txBody>
          <a:bodyPr/>
          <a:lstStyle>
            <a:lvl1pPr marL="0" indent="0">
              <a:buNone/>
              <a:defRPr>
                <a:solidFill>
                  <a:schemeClr val="accent5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0" name="Zástupný symbol pro číslo snímku 5">
            <a:extLst>
              <a:ext uri="{FF2B5EF4-FFF2-40B4-BE49-F238E27FC236}">
                <a16:creationId xmlns:a16="http://schemas.microsoft.com/office/drawing/2014/main" id="{506D5A9D-5B24-E761-D1A3-27947B1C890A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 dirty="0">
                <a:solidFill>
                  <a:schemeClr val="accent5"/>
                </a:solidFill>
              </a:rPr>
              <a:t>Ministerstvo průmyslu a obchodu</a:t>
            </a:r>
          </a:p>
        </p:txBody>
      </p:sp>
    </p:spTree>
    <p:extLst>
      <p:ext uri="{BB962C8B-B14F-4D97-AF65-F5344CB8AC3E}">
        <p14:creationId xmlns:p14="http://schemas.microsoft.com/office/powerpoint/2010/main" val="21705855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ři sloupc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93601" y="2165625"/>
            <a:ext cx="3375982" cy="3960537"/>
          </a:xfrm>
        </p:spPr>
        <p:txBody>
          <a:bodyPr/>
          <a:lstStyle>
            <a:lvl1pPr marL="0" indent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7671851E-E145-B540-BFE6-BCB164F7650F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8119333" y="2165625"/>
            <a:ext cx="3375982" cy="3960537"/>
          </a:xfrm>
        </p:spPr>
        <p:txBody>
          <a:bodyPr/>
          <a:lstStyle>
            <a:lvl1pPr marL="0" indent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C5DD8208-8E62-3BCD-5295-A5DE908611EA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408009" y="2165625"/>
            <a:ext cx="3375982" cy="3960537"/>
          </a:xfrm>
        </p:spPr>
        <p:txBody>
          <a:bodyPr/>
          <a:lstStyle>
            <a:lvl1pPr marL="0" indent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12" name="Zástupný symbol pro číslo snímku 5">
            <a:extLst>
              <a:ext uri="{FF2B5EF4-FFF2-40B4-BE49-F238E27FC236}">
                <a16:creationId xmlns:a16="http://schemas.microsoft.com/office/drawing/2014/main" id="{C2D358F0-6A79-42DF-456E-F8DBAF212BBF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 dirty="0">
                <a:solidFill>
                  <a:schemeClr val="accent5"/>
                </a:solidFill>
              </a:rPr>
              <a:t>Ministerstvo průmyslu a obchodu</a:t>
            </a:r>
          </a:p>
        </p:txBody>
      </p:sp>
    </p:spTree>
    <p:extLst>
      <p:ext uri="{BB962C8B-B14F-4D97-AF65-F5344CB8AC3E}">
        <p14:creationId xmlns:p14="http://schemas.microsoft.com/office/powerpoint/2010/main" val="2346318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dnadpis, 3 sloupce podbarvené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84000" y="2257436"/>
            <a:ext cx="3355437" cy="3590706"/>
          </a:xfrm>
          <a:solidFill>
            <a:schemeClr val="accent1"/>
          </a:solidFill>
        </p:spPr>
        <p:txBody>
          <a:bodyPr lIns="180000" tIns="108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5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text 8">
            <a:extLst>
              <a:ext uri="{FF2B5EF4-FFF2-40B4-BE49-F238E27FC236}">
                <a16:creationId xmlns:a16="http://schemas.microsoft.com/office/drawing/2014/main" id="{6F99AF0C-D583-5D11-E4A5-C93DED75A4D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84000" y="1243809"/>
            <a:ext cx="5259600" cy="772560"/>
          </a:xfrm>
        </p:spPr>
        <p:txBody>
          <a:bodyPr/>
          <a:lstStyle>
            <a:lvl1pPr marL="0" indent="0">
              <a:buNone/>
              <a:defRPr>
                <a:solidFill>
                  <a:schemeClr val="accent5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2C9E7C88-D105-85BB-7817-7828128845B7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8156517" y="2257436"/>
            <a:ext cx="3355437" cy="3590706"/>
          </a:xfrm>
          <a:solidFill>
            <a:schemeClr val="accent1"/>
          </a:solidFill>
        </p:spPr>
        <p:txBody>
          <a:bodyPr lIns="180000" tIns="108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5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F3B495C6-E9D9-BB16-034D-BB35D518475B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4420259" y="2257436"/>
            <a:ext cx="3355437" cy="3590706"/>
          </a:xfrm>
          <a:solidFill>
            <a:schemeClr val="accent1"/>
          </a:solidFill>
        </p:spPr>
        <p:txBody>
          <a:bodyPr lIns="180000" tIns="108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5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10" name="Zástupný symbol pro číslo snímku 5">
            <a:extLst>
              <a:ext uri="{FF2B5EF4-FFF2-40B4-BE49-F238E27FC236}">
                <a16:creationId xmlns:a16="http://schemas.microsoft.com/office/drawing/2014/main" id="{6362B212-FD62-9F50-CE3D-DFF199FD57C2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 dirty="0">
                <a:solidFill>
                  <a:schemeClr val="accent5"/>
                </a:solidFill>
              </a:rPr>
              <a:t>Ministerstvo průmyslu a obchodu</a:t>
            </a:r>
          </a:p>
        </p:txBody>
      </p:sp>
    </p:spTree>
    <p:extLst>
      <p:ext uri="{BB962C8B-B14F-4D97-AF65-F5344CB8AC3E}">
        <p14:creationId xmlns:p14="http://schemas.microsoft.com/office/powerpoint/2010/main" val="6830137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sloupce podbarvené se šipkami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84001" y="2257436"/>
            <a:ext cx="3105680" cy="3590706"/>
          </a:xfrm>
          <a:solidFill>
            <a:schemeClr val="accent1"/>
          </a:solidFill>
        </p:spPr>
        <p:txBody>
          <a:bodyPr lIns="180000" tIns="180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 dirty="0"/>
              <a:t>Upravte styly předlohy textu.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36B0AA4C-B328-7C47-A4DA-F8ED2EFC471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985314" y="3880589"/>
            <a:ext cx="363853" cy="301120"/>
          </a:xfrm>
          <a:prstGeom prst="rect">
            <a:avLst/>
          </a:prstGeom>
        </p:spPr>
      </p:pic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963E211A-EC28-5A07-3501-03AC420E839A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8405601" y="2257436"/>
            <a:ext cx="3105680" cy="3590706"/>
          </a:xfrm>
          <a:solidFill>
            <a:schemeClr val="accent1"/>
          </a:solidFill>
        </p:spPr>
        <p:txBody>
          <a:bodyPr lIns="180000" tIns="180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 dirty="0"/>
              <a:t>Upravte styly předlohy textu.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CA544A6B-12C5-DC1B-EDF5-D0332255C4DE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544801" y="2257436"/>
            <a:ext cx="3105680" cy="3590706"/>
          </a:xfrm>
          <a:solidFill>
            <a:schemeClr val="accent1"/>
          </a:solidFill>
        </p:spPr>
        <p:txBody>
          <a:bodyPr lIns="180000" tIns="180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 dirty="0"/>
              <a:t>Upravte styly předlohy textu.</a:t>
            </a:r>
          </a:p>
        </p:txBody>
      </p:sp>
      <p:pic>
        <p:nvPicPr>
          <p:cNvPr id="12" name="Obrázek 11">
            <a:extLst>
              <a:ext uri="{FF2B5EF4-FFF2-40B4-BE49-F238E27FC236}">
                <a16:creationId xmlns:a16="http://schemas.microsoft.com/office/drawing/2014/main" id="{7D22E6FE-C4C5-B012-E7A4-C906162897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46114" y="3880589"/>
            <a:ext cx="363853" cy="301120"/>
          </a:xfrm>
          <a:prstGeom prst="rect">
            <a:avLst/>
          </a:prstGeom>
        </p:spPr>
      </p:pic>
      <p:sp>
        <p:nvSpPr>
          <p:cNvPr id="13" name="Zástupný text 8">
            <a:extLst>
              <a:ext uri="{FF2B5EF4-FFF2-40B4-BE49-F238E27FC236}">
                <a16:creationId xmlns:a16="http://schemas.microsoft.com/office/drawing/2014/main" id="{E61F4B55-11B4-1167-283D-55E922C6340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84000" y="1243809"/>
            <a:ext cx="5259600" cy="772560"/>
          </a:xfrm>
        </p:spPr>
        <p:txBody>
          <a:bodyPr/>
          <a:lstStyle>
            <a:lvl1pPr marL="0" indent="0">
              <a:buNone/>
              <a:defRPr>
                <a:solidFill>
                  <a:schemeClr val="accent5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4" name="Zástupný symbol pro číslo snímku 5">
            <a:extLst>
              <a:ext uri="{FF2B5EF4-FFF2-40B4-BE49-F238E27FC236}">
                <a16:creationId xmlns:a16="http://schemas.microsoft.com/office/drawing/2014/main" id="{82C2015C-6855-8BFE-A304-EDB16134EE6C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 dirty="0">
                <a:solidFill>
                  <a:schemeClr val="accent5"/>
                </a:solidFill>
              </a:rPr>
              <a:t>Ministerstvo průmyslu a obchodu</a:t>
            </a:r>
          </a:p>
        </p:txBody>
      </p:sp>
    </p:spTree>
    <p:extLst>
      <p:ext uri="{BB962C8B-B14F-4D97-AF65-F5344CB8AC3E}">
        <p14:creationId xmlns:p14="http://schemas.microsoft.com/office/powerpoint/2010/main" val="19077225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sloupce s obrázky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84001" y="4444252"/>
            <a:ext cx="2428993" cy="1403889"/>
          </a:xfrm>
          <a:noFill/>
        </p:spPr>
        <p:txBody>
          <a:bodyPr lIns="0" tIns="0" rIns="0" bIns="0">
            <a:norm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 dirty="0"/>
              <a:t>Upravte styly předlohy textu.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62BF156C-6399-DFD3-9F5E-24AE50EBC8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000" y="1492625"/>
            <a:ext cx="2428993" cy="2602004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1FE252C3-C241-69C2-ACDF-A6765E53EC81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9077724" y="4444252"/>
            <a:ext cx="2428993" cy="1403889"/>
          </a:xfrm>
          <a:noFill/>
        </p:spPr>
        <p:txBody>
          <a:bodyPr lIns="0" tIns="0" rIns="0" bIns="0">
            <a:norm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 dirty="0"/>
              <a:t>Upravte styly předlohy textu.</a:t>
            </a:r>
          </a:p>
        </p:txBody>
      </p:sp>
      <p:sp>
        <p:nvSpPr>
          <p:cNvPr id="13" name="Zástupný symbol obrázku 7">
            <a:extLst>
              <a:ext uri="{FF2B5EF4-FFF2-40B4-BE49-F238E27FC236}">
                <a16:creationId xmlns:a16="http://schemas.microsoft.com/office/drawing/2014/main" id="{FFC6CDFB-54AD-FC10-492E-D0931BD2D94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77723" y="1492625"/>
            <a:ext cx="2428993" cy="2602004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D5AA8550-16D6-4AA2-0FA5-8338C81AFAC5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6279817" y="4444252"/>
            <a:ext cx="2428993" cy="1403889"/>
          </a:xfrm>
          <a:noFill/>
        </p:spPr>
        <p:txBody>
          <a:bodyPr lIns="0" tIns="0" rIns="0" bIns="0">
            <a:norm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 dirty="0"/>
              <a:t>Upravte styly předlohy textu.</a:t>
            </a:r>
          </a:p>
        </p:txBody>
      </p:sp>
      <p:sp>
        <p:nvSpPr>
          <p:cNvPr id="15" name="Zástupný symbol obrázku 7">
            <a:extLst>
              <a:ext uri="{FF2B5EF4-FFF2-40B4-BE49-F238E27FC236}">
                <a16:creationId xmlns:a16="http://schemas.microsoft.com/office/drawing/2014/main" id="{32839814-62AF-2979-37C7-4992C8D6E95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79816" y="1492625"/>
            <a:ext cx="2428993" cy="2602004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16" name="Zástupný symbol pro obsah 2">
            <a:extLst>
              <a:ext uri="{FF2B5EF4-FFF2-40B4-BE49-F238E27FC236}">
                <a16:creationId xmlns:a16="http://schemas.microsoft.com/office/drawing/2014/main" id="{1F7AACE7-568D-33D9-AF71-3ED0BB808ED7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3481909" y="4444252"/>
            <a:ext cx="2428993" cy="1403889"/>
          </a:xfrm>
          <a:noFill/>
        </p:spPr>
        <p:txBody>
          <a:bodyPr lIns="0" tIns="0" rIns="0" bIns="0">
            <a:norm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 dirty="0"/>
              <a:t>Upravte styly předlohy textu.</a:t>
            </a:r>
          </a:p>
        </p:txBody>
      </p:sp>
      <p:sp>
        <p:nvSpPr>
          <p:cNvPr id="17" name="Zástupný symbol obrázku 7">
            <a:extLst>
              <a:ext uri="{FF2B5EF4-FFF2-40B4-BE49-F238E27FC236}">
                <a16:creationId xmlns:a16="http://schemas.microsoft.com/office/drawing/2014/main" id="{6563AB54-CE31-EE11-7C25-22BFEB0849E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481908" y="1492625"/>
            <a:ext cx="2428993" cy="2602004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18" name="Zástupný symbol pro číslo snímku 5">
            <a:extLst>
              <a:ext uri="{FF2B5EF4-FFF2-40B4-BE49-F238E27FC236}">
                <a16:creationId xmlns:a16="http://schemas.microsoft.com/office/drawing/2014/main" id="{E6FDC1DE-B4B0-083B-CF86-1E57EC819B18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 dirty="0">
                <a:solidFill>
                  <a:schemeClr val="accent5"/>
                </a:solidFill>
              </a:rPr>
              <a:t>Ministerstvo průmyslu a obchodu</a:t>
            </a:r>
          </a:p>
        </p:txBody>
      </p:sp>
    </p:spTree>
    <p:extLst>
      <p:ext uri="{BB962C8B-B14F-4D97-AF65-F5344CB8AC3E}">
        <p14:creationId xmlns:p14="http://schemas.microsoft.com/office/powerpoint/2010/main" val="4254742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Úvodní sníme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obrázku 5">
            <a:extLst>
              <a:ext uri="{FF2B5EF4-FFF2-40B4-BE49-F238E27FC236}">
                <a16:creationId xmlns:a16="http://schemas.microsoft.com/office/drawing/2014/main" id="{9F0403E7-BC0D-3F6B-6A17-DC5CF67E19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5905499" cy="6858000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300000" y="2109516"/>
            <a:ext cx="5400000" cy="1916866"/>
          </a:xfrm>
        </p:spPr>
        <p:txBody>
          <a:bodyPr lIns="0" tIns="0" rIns="0" bIns="0" anchor="t"/>
          <a:lstStyle>
            <a:lvl1pPr algn="l">
              <a:lnSpc>
                <a:spcPct val="100000"/>
              </a:lnSpc>
              <a:defRPr sz="3700" b="1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300000" y="4237731"/>
            <a:ext cx="5400000" cy="1968940"/>
          </a:xfr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pic>
        <p:nvPicPr>
          <p:cNvPr id="7" name="Grafický objekt 4">
            <a:extLst>
              <a:ext uri="{FF2B5EF4-FFF2-40B4-BE49-F238E27FC236}">
                <a16:creationId xmlns:a16="http://schemas.microsoft.com/office/drawing/2014/main" id="{6E76EDC7-FB78-4E0C-B601-B91F78886CD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0000" y="641675"/>
            <a:ext cx="3872000" cy="15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69308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02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dnadpis, 4 sloupce s obrázky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84001" y="4444252"/>
            <a:ext cx="2428993" cy="1403889"/>
          </a:xfrm>
          <a:noFill/>
        </p:spPr>
        <p:txBody>
          <a:bodyPr lIns="0" tIns="0" rIns="0" bIns="0">
            <a:norm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 dirty="0"/>
              <a:t>Upravte styly předlohy textu.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62BF156C-6399-DFD3-9F5E-24AE50EBC8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000" y="2215662"/>
            <a:ext cx="2428993" cy="1878966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1FE252C3-C241-69C2-ACDF-A6765E53EC81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9077724" y="4444252"/>
            <a:ext cx="2428993" cy="1403889"/>
          </a:xfrm>
          <a:noFill/>
        </p:spPr>
        <p:txBody>
          <a:bodyPr lIns="0" tIns="0" rIns="0" bIns="0">
            <a:norm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 dirty="0"/>
              <a:t>Upravte styly předlohy textu.</a:t>
            </a:r>
          </a:p>
        </p:txBody>
      </p:sp>
      <p:sp>
        <p:nvSpPr>
          <p:cNvPr id="13" name="Zástupný symbol obrázku 7">
            <a:extLst>
              <a:ext uri="{FF2B5EF4-FFF2-40B4-BE49-F238E27FC236}">
                <a16:creationId xmlns:a16="http://schemas.microsoft.com/office/drawing/2014/main" id="{FFC6CDFB-54AD-FC10-492E-D0931BD2D94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77723" y="2215662"/>
            <a:ext cx="2428993" cy="1878966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D5AA8550-16D6-4AA2-0FA5-8338C81AFAC5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6279817" y="4444252"/>
            <a:ext cx="2428993" cy="1403889"/>
          </a:xfrm>
          <a:noFill/>
        </p:spPr>
        <p:txBody>
          <a:bodyPr lIns="0" tIns="0" rIns="0" bIns="0">
            <a:norm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 dirty="0"/>
              <a:t>Upravte styly předlohy textu.</a:t>
            </a:r>
          </a:p>
        </p:txBody>
      </p:sp>
      <p:sp>
        <p:nvSpPr>
          <p:cNvPr id="15" name="Zástupný symbol obrázku 7">
            <a:extLst>
              <a:ext uri="{FF2B5EF4-FFF2-40B4-BE49-F238E27FC236}">
                <a16:creationId xmlns:a16="http://schemas.microsoft.com/office/drawing/2014/main" id="{32839814-62AF-2979-37C7-4992C8D6E95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79816" y="2215662"/>
            <a:ext cx="2428993" cy="1878966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16" name="Zástupný symbol pro obsah 2">
            <a:extLst>
              <a:ext uri="{FF2B5EF4-FFF2-40B4-BE49-F238E27FC236}">
                <a16:creationId xmlns:a16="http://schemas.microsoft.com/office/drawing/2014/main" id="{1F7AACE7-568D-33D9-AF71-3ED0BB808ED7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3481909" y="4444252"/>
            <a:ext cx="2428993" cy="1403889"/>
          </a:xfrm>
          <a:noFill/>
        </p:spPr>
        <p:txBody>
          <a:bodyPr lIns="0" tIns="0" rIns="0" bIns="0">
            <a:norm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 dirty="0"/>
              <a:t>Upravte styly předlohy textu.</a:t>
            </a:r>
          </a:p>
        </p:txBody>
      </p:sp>
      <p:sp>
        <p:nvSpPr>
          <p:cNvPr id="17" name="Zástupný symbol obrázku 7">
            <a:extLst>
              <a:ext uri="{FF2B5EF4-FFF2-40B4-BE49-F238E27FC236}">
                <a16:creationId xmlns:a16="http://schemas.microsoft.com/office/drawing/2014/main" id="{6563AB54-CE31-EE11-7C25-22BFEB0849E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481908" y="2215662"/>
            <a:ext cx="2428993" cy="1878966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text 8">
            <a:extLst>
              <a:ext uri="{FF2B5EF4-FFF2-40B4-BE49-F238E27FC236}">
                <a16:creationId xmlns:a16="http://schemas.microsoft.com/office/drawing/2014/main" id="{3F155FFF-35D5-B4D6-8671-E1360187A54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84000" y="1243809"/>
            <a:ext cx="5259600" cy="772560"/>
          </a:xfrm>
        </p:spPr>
        <p:txBody>
          <a:bodyPr/>
          <a:lstStyle>
            <a:lvl1pPr indent="0">
              <a:buNone/>
              <a:defRPr lang="cs-CZ" sz="2000" kern="1200" dirty="0">
                <a:solidFill>
                  <a:schemeClr val="accent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F60B77F-477A-D5FB-8405-23971B2738BD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 dirty="0">
                <a:solidFill>
                  <a:schemeClr val="accent5"/>
                </a:solidFill>
              </a:rPr>
              <a:t>Ministerstvo průmyslu a obchodu</a:t>
            </a:r>
          </a:p>
        </p:txBody>
      </p:sp>
    </p:spTree>
    <p:extLst>
      <p:ext uri="{BB962C8B-B14F-4D97-AF65-F5344CB8AC3E}">
        <p14:creationId xmlns:p14="http://schemas.microsoft.com/office/powerpoint/2010/main" val="37128440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odnadpis, 4 sloupce s obrázky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62BF156C-6399-DFD3-9F5E-24AE50EBC8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000" y="2215662"/>
            <a:ext cx="2428993" cy="1878966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13" name="Zástupný symbol obrázku 7">
            <a:extLst>
              <a:ext uri="{FF2B5EF4-FFF2-40B4-BE49-F238E27FC236}">
                <a16:creationId xmlns:a16="http://schemas.microsoft.com/office/drawing/2014/main" id="{FFC6CDFB-54AD-FC10-492E-D0931BD2D94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77723" y="2215662"/>
            <a:ext cx="2428993" cy="1878966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15" name="Zástupný symbol obrázku 7">
            <a:extLst>
              <a:ext uri="{FF2B5EF4-FFF2-40B4-BE49-F238E27FC236}">
                <a16:creationId xmlns:a16="http://schemas.microsoft.com/office/drawing/2014/main" id="{32839814-62AF-2979-37C7-4992C8D6E95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79816" y="2215662"/>
            <a:ext cx="2428993" cy="1878966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17" name="Zástupný symbol obrázku 7">
            <a:extLst>
              <a:ext uri="{FF2B5EF4-FFF2-40B4-BE49-F238E27FC236}">
                <a16:creationId xmlns:a16="http://schemas.microsoft.com/office/drawing/2014/main" id="{6563AB54-CE31-EE11-7C25-22BFEB0849E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481908" y="2215662"/>
            <a:ext cx="2428993" cy="1878966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text 8">
            <a:extLst>
              <a:ext uri="{FF2B5EF4-FFF2-40B4-BE49-F238E27FC236}">
                <a16:creationId xmlns:a16="http://schemas.microsoft.com/office/drawing/2014/main" id="{3F155FFF-35D5-B4D6-8671-E1360187A54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84000" y="1243809"/>
            <a:ext cx="5259600" cy="772560"/>
          </a:xfrm>
        </p:spPr>
        <p:txBody>
          <a:bodyPr/>
          <a:lstStyle>
            <a:lvl1pPr>
              <a:buNone/>
              <a:defRPr lang="cs-CZ" sz="2000" kern="1200" dirty="0">
                <a:solidFill>
                  <a:schemeClr val="accent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E7812EDD-8649-F4D5-7B51-E6CC2223D022}"/>
              </a:ext>
            </a:extLst>
          </p:cNvPr>
          <p:cNvSpPr>
            <a:spLocks noGrp="1"/>
          </p:cNvSpPr>
          <p:nvPr>
            <p:ph sz="half" idx="21" hasCustomPrompt="1"/>
          </p:nvPr>
        </p:nvSpPr>
        <p:spPr>
          <a:xfrm>
            <a:off x="693600" y="4444252"/>
            <a:ext cx="2419393" cy="1403889"/>
          </a:xfrm>
        </p:spPr>
        <p:txBody>
          <a:bodyPr>
            <a:norm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500"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 dirty="0"/>
              <a:t>Název fotky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CAD76A9F-6DA0-AC18-4A06-8DD0C0F56CAD}"/>
              </a:ext>
            </a:extLst>
          </p:cNvPr>
          <p:cNvSpPr>
            <a:spLocks noGrp="1"/>
          </p:cNvSpPr>
          <p:nvPr>
            <p:ph sz="half" idx="22" hasCustomPrompt="1"/>
          </p:nvPr>
        </p:nvSpPr>
        <p:spPr>
          <a:xfrm>
            <a:off x="3484926" y="4444252"/>
            <a:ext cx="2419393" cy="1403889"/>
          </a:xfrm>
        </p:spPr>
        <p:txBody>
          <a:bodyPr>
            <a:norm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500"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 dirty="0"/>
              <a:t>Název fotky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7FED81D5-414D-425B-67EE-DA3352694518}"/>
              </a:ext>
            </a:extLst>
          </p:cNvPr>
          <p:cNvSpPr>
            <a:spLocks noGrp="1"/>
          </p:cNvSpPr>
          <p:nvPr>
            <p:ph sz="half" idx="23" hasCustomPrompt="1"/>
          </p:nvPr>
        </p:nvSpPr>
        <p:spPr>
          <a:xfrm>
            <a:off x="6279400" y="4444252"/>
            <a:ext cx="2419393" cy="1403889"/>
          </a:xfrm>
        </p:spPr>
        <p:txBody>
          <a:bodyPr>
            <a:norm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500"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 dirty="0"/>
              <a:t>Název fotky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12" name="Zástupný symbol pro obsah 2">
            <a:extLst>
              <a:ext uri="{FF2B5EF4-FFF2-40B4-BE49-F238E27FC236}">
                <a16:creationId xmlns:a16="http://schemas.microsoft.com/office/drawing/2014/main" id="{BD1F73CC-2087-3052-FC89-2B1E982B6210}"/>
              </a:ext>
            </a:extLst>
          </p:cNvPr>
          <p:cNvSpPr>
            <a:spLocks noGrp="1"/>
          </p:cNvSpPr>
          <p:nvPr>
            <p:ph sz="half" idx="24" hasCustomPrompt="1"/>
          </p:nvPr>
        </p:nvSpPr>
        <p:spPr>
          <a:xfrm>
            <a:off x="9073875" y="4444252"/>
            <a:ext cx="2419393" cy="1403889"/>
          </a:xfrm>
        </p:spPr>
        <p:txBody>
          <a:bodyPr>
            <a:norm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500"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 dirty="0"/>
              <a:t>Název fotky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18" name="Zástupný symbol pro číslo snímku 5">
            <a:extLst>
              <a:ext uri="{FF2B5EF4-FFF2-40B4-BE49-F238E27FC236}">
                <a16:creationId xmlns:a16="http://schemas.microsoft.com/office/drawing/2014/main" id="{0E9E0BDC-B470-B4BC-892A-7CD72300D49D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 dirty="0">
                <a:solidFill>
                  <a:schemeClr val="accent5"/>
                </a:solidFill>
              </a:rPr>
              <a:t>Ministerstvo průmyslu a obchodu</a:t>
            </a:r>
          </a:p>
        </p:txBody>
      </p:sp>
    </p:spTree>
    <p:extLst>
      <p:ext uri="{BB962C8B-B14F-4D97-AF65-F5344CB8AC3E}">
        <p14:creationId xmlns:p14="http://schemas.microsoft.com/office/powerpoint/2010/main" val="5201656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sloupce s obrázky a popisem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62BF156C-6399-DFD3-9F5E-24AE50EBC8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000" y="1486968"/>
            <a:ext cx="2428993" cy="2607660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13" name="Zástupný symbol obrázku 7">
            <a:extLst>
              <a:ext uri="{FF2B5EF4-FFF2-40B4-BE49-F238E27FC236}">
                <a16:creationId xmlns:a16="http://schemas.microsoft.com/office/drawing/2014/main" id="{FFC6CDFB-54AD-FC10-492E-D0931BD2D94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77723" y="1486968"/>
            <a:ext cx="2428993" cy="2607660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15" name="Zástupný symbol obrázku 7">
            <a:extLst>
              <a:ext uri="{FF2B5EF4-FFF2-40B4-BE49-F238E27FC236}">
                <a16:creationId xmlns:a16="http://schemas.microsoft.com/office/drawing/2014/main" id="{32839814-62AF-2979-37C7-4992C8D6E95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79816" y="1486968"/>
            <a:ext cx="2428993" cy="2607660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17" name="Zástupný symbol obrázku 7">
            <a:extLst>
              <a:ext uri="{FF2B5EF4-FFF2-40B4-BE49-F238E27FC236}">
                <a16:creationId xmlns:a16="http://schemas.microsoft.com/office/drawing/2014/main" id="{6563AB54-CE31-EE11-7C25-22BFEB0849E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481908" y="1486968"/>
            <a:ext cx="2428993" cy="2607660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E7812EDD-8649-F4D5-7B51-E6CC2223D022}"/>
              </a:ext>
            </a:extLst>
          </p:cNvPr>
          <p:cNvSpPr>
            <a:spLocks noGrp="1"/>
          </p:cNvSpPr>
          <p:nvPr>
            <p:ph sz="half" idx="21" hasCustomPrompt="1"/>
          </p:nvPr>
        </p:nvSpPr>
        <p:spPr>
          <a:xfrm>
            <a:off x="693600" y="4444252"/>
            <a:ext cx="2419393" cy="1403889"/>
          </a:xfrm>
        </p:spPr>
        <p:txBody>
          <a:bodyPr>
            <a:norm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800"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 dirty="0"/>
              <a:t>Název fotky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CAD76A9F-6DA0-AC18-4A06-8DD0C0F56CAD}"/>
              </a:ext>
            </a:extLst>
          </p:cNvPr>
          <p:cNvSpPr>
            <a:spLocks noGrp="1"/>
          </p:cNvSpPr>
          <p:nvPr>
            <p:ph sz="half" idx="22" hasCustomPrompt="1"/>
          </p:nvPr>
        </p:nvSpPr>
        <p:spPr>
          <a:xfrm>
            <a:off x="3484926" y="4444252"/>
            <a:ext cx="2419393" cy="1403889"/>
          </a:xfrm>
        </p:spPr>
        <p:txBody>
          <a:bodyPr>
            <a:norm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800"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 dirty="0"/>
              <a:t>Název fotky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7FED81D5-414D-425B-67EE-DA3352694518}"/>
              </a:ext>
            </a:extLst>
          </p:cNvPr>
          <p:cNvSpPr>
            <a:spLocks noGrp="1"/>
          </p:cNvSpPr>
          <p:nvPr>
            <p:ph sz="half" idx="23" hasCustomPrompt="1"/>
          </p:nvPr>
        </p:nvSpPr>
        <p:spPr>
          <a:xfrm>
            <a:off x="6279400" y="4444252"/>
            <a:ext cx="2419393" cy="1403889"/>
          </a:xfrm>
        </p:spPr>
        <p:txBody>
          <a:bodyPr>
            <a:norm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800"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 dirty="0"/>
              <a:t>Název fotky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12" name="Zástupný symbol pro obsah 2">
            <a:extLst>
              <a:ext uri="{FF2B5EF4-FFF2-40B4-BE49-F238E27FC236}">
                <a16:creationId xmlns:a16="http://schemas.microsoft.com/office/drawing/2014/main" id="{BD1F73CC-2087-3052-FC89-2B1E982B6210}"/>
              </a:ext>
            </a:extLst>
          </p:cNvPr>
          <p:cNvSpPr>
            <a:spLocks noGrp="1"/>
          </p:cNvSpPr>
          <p:nvPr>
            <p:ph sz="half" idx="24" hasCustomPrompt="1"/>
          </p:nvPr>
        </p:nvSpPr>
        <p:spPr>
          <a:xfrm>
            <a:off x="9073875" y="4444252"/>
            <a:ext cx="2419393" cy="1403889"/>
          </a:xfrm>
        </p:spPr>
        <p:txBody>
          <a:bodyPr>
            <a:norm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800"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 dirty="0"/>
              <a:t>Název fotky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3" name="Zástupný symbol pro číslo snímku 5">
            <a:extLst>
              <a:ext uri="{FF2B5EF4-FFF2-40B4-BE49-F238E27FC236}">
                <a16:creationId xmlns:a16="http://schemas.microsoft.com/office/drawing/2014/main" id="{7556DA22-95D2-B84C-8D36-C93C88F1A70B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 dirty="0">
                <a:solidFill>
                  <a:schemeClr val="accent5"/>
                </a:solidFill>
              </a:rPr>
              <a:t>Ministerstvo průmyslu a obchodu</a:t>
            </a:r>
          </a:p>
        </p:txBody>
      </p:sp>
    </p:spTree>
    <p:extLst>
      <p:ext uri="{BB962C8B-B14F-4D97-AF65-F5344CB8AC3E}">
        <p14:creationId xmlns:p14="http://schemas.microsoft.com/office/powerpoint/2010/main" val="99865080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 graf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1620001" y="2165625"/>
            <a:ext cx="3516021" cy="3960537"/>
          </a:xfrm>
        </p:spPr>
        <p:txBody>
          <a:bodyPr/>
          <a:lstStyle>
            <a:lvl1pPr marL="0" indent="0">
              <a:spcAft>
                <a:spcPts val="1800"/>
              </a:spcAft>
              <a:buFont typeface="Wingdings" pitchFamily="2" charset="2"/>
              <a:buNone/>
              <a:defRPr b="0">
                <a:solidFill>
                  <a:schemeClr val="bg1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dirty="0"/>
              <a:t>Text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objekt grafu 7">
            <a:extLst>
              <a:ext uri="{FF2B5EF4-FFF2-40B4-BE49-F238E27FC236}">
                <a16:creationId xmlns:a16="http://schemas.microsoft.com/office/drawing/2014/main" id="{7C54CE2A-0CB4-8467-2966-0F4B4D0EA706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341121" y="1846262"/>
            <a:ext cx="6157278" cy="3383763"/>
          </a:xfrm>
        </p:spPr>
        <p:txBody>
          <a:bodyPr/>
          <a:lstStyle/>
          <a:p>
            <a:r>
              <a:rPr lang="cs-CZ"/>
              <a:t>Kliknutím na ikonu přidáte graf.</a:t>
            </a:r>
          </a:p>
        </p:txBody>
      </p:sp>
      <p:sp>
        <p:nvSpPr>
          <p:cNvPr id="10" name="Zástupný symbol pro číslo snímku 5">
            <a:extLst>
              <a:ext uri="{FF2B5EF4-FFF2-40B4-BE49-F238E27FC236}">
                <a16:creationId xmlns:a16="http://schemas.microsoft.com/office/drawing/2014/main" id="{56068FBD-80A0-A131-94EA-3F77B4064DBE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 dirty="0">
                <a:solidFill>
                  <a:schemeClr val="accent5"/>
                </a:solidFill>
              </a:rPr>
              <a:t>Ministerstvo průmyslu a obchodu</a:t>
            </a:r>
          </a:p>
        </p:txBody>
      </p:sp>
    </p:spTree>
    <p:extLst>
      <p:ext uri="{BB962C8B-B14F-4D97-AF65-F5344CB8AC3E}">
        <p14:creationId xmlns:p14="http://schemas.microsoft.com/office/powerpoint/2010/main" val="123384238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dnadpis, text a graf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1620001" y="2165625"/>
            <a:ext cx="3516021" cy="3960537"/>
          </a:xfrm>
        </p:spPr>
        <p:txBody>
          <a:bodyPr/>
          <a:lstStyle>
            <a:lvl1pPr marL="0" indent="0">
              <a:spcAft>
                <a:spcPts val="1800"/>
              </a:spcAft>
              <a:buFont typeface="Wingdings" pitchFamily="2" charset="2"/>
              <a:buNone/>
              <a:defRPr b="0">
                <a:solidFill>
                  <a:schemeClr val="bg1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dirty="0"/>
              <a:t>Text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objekt grafu 7">
            <a:extLst>
              <a:ext uri="{FF2B5EF4-FFF2-40B4-BE49-F238E27FC236}">
                <a16:creationId xmlns:a16="http://schemas.microsoft.com/office/drawing/2014/main" id="{7C54CE2A-0CB4-8467-2966-0F4B4D0EA706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341121" y="2175418"/>
            <a:ext cx="6157278" cy="3383763"/>
          </a:xfrm>
        </p:spPr>
        <p:txBody>
          <a:bodyPr/>
          <a:lstStyle/>
          <a:p>
            <a:r>
              <a:rPr lang="cs-CZ"/>
              <a:t>Kliknutím na ikonu přidáte graf.</a:t>
            </a:r>
          </a:p>
        </p:txBody>
      </p:sp>
      <p:sp>
        <p:nvSpPr>
          <p:cNvPr id="4" name="Zástupný text 8">
            <a:extLst>
              <a:ext uri="{FF2B5EF4-FFF2-40B4-BE49-F238E27FC236}">
                <a16:creationId xmlns:a16="http://schemas.microsoft.com/office/drawing/2014/main" id="{4979A1C8-AB56-208C-E695-4985A095C3C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84000" y="1243809"/>
            <a:ext cx="5259600" cy="772560"/>
          </a:xfrm>
        </p:spPr>
        <p:txBody>
          <a:bodyPr/>
          <a:lstStyle>
            <a:lvl1pPr>
              <a:buNone/>
              <a:defRPr lang="cs-CZ" sz="2000" kern="1200" dirty="0">
                <a:solidFill>
                  <a:schemeClr val="accent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FFB432D-C3B5-D43F-DAB7-52E395EF4C41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 dirty="0">
                <a:solidFill>
                  <a:schemeClr val="accent5"/>
                </a:solidFill>
              </a:rPr>
              <a:t>Ministerstvo průmyslu a obchodu</a:t>
            </a:r>
          </a:p>
        </p:txBody>
      </p:sp>
    </p:spTree>
    <p:extLst>
      <p:ext uri="{BB962C8B-B14F-4D97-AF65-F5344CB8AC3E}">
        <p14:creationId xmlns:p14="http://schemas.microsoft.com/office/powerpoint/2010/main" val="302607771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dnadpis, text a tabulk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text 8">
            <a:extLst>
              <a:ext uri="{FF2B5EF4-FFF2-40B4-BE49-F238E27FC236}">
                <a16:creationId xmlns:a16="http://schemas.microsoft.com/office/drawing/2014/main" id="{88833E3E-D9C4-1B56-E700-3FE02CF54D6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84000" y="1243809"/>
            <a:ext cx="5259600" cy="772560"/>
          </a:xfrm>
        </p:spPr>
        <p:txBody>
          <a:bodyPr/>
          <a:lstStyle>
            <a:lvl1pPr>
              <a:buNone/>
              <a:defRPr lang="cs-CZ" sz="2000" kern="1200" dirty="0">
                <a:solidFill>
                  <a:schemeClr val="accent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9" name="Zástupný symbol pro tabulku 8">
            <a:extLst>
              <a:ext uri="{FF2B5EF4-FFF2-40B4-BE49-F238E27FC236}">
                <a16:creationId xmlns:a16="http://schemas.microsoft.com/office/drawing/2014/main" id="{38C15361-4216-1F02-862E-96F0428B738D}"/>
              </a:ext>
            </a:extLst>
          </p:cNvPr>
          <p:cNvSpPr>
            <a:spLocks noGrp="1"/>
          </p:cNvSpPr>
          <p:nvPr>
            <p:ph type="tbl" sz="quarter" idx="21"/>
          </p:nvPr>
        </p:nvSpPr>
        <p:spPr>
          <a:xfrm>
            <a:off x="5400942" y="2213361"/>
            <a:ext cx="6097458" cy="2836476"/>
          </a:xfrm>
        </p:spPr>
        <p:txBody>
          <a:bodyPr/>
          <a:lstStyle/>
          <a:p>
            <a:r>
              <a:rPr lang="cs-CZ"/>
              <a:t>Kliknutím na ikonu přidáte tabulku.</a:t>
            </a:r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B66658BE-27EF-DD53-8F17-938260B54B8F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1620000" y="2167003"/>
            <a:ext cx="3516021" cy="3915521"/>
          </a:xfrm>
        </p:spPr>
        <p:txBody>
          <a:bodyPr numCol="1" spcCol="360000">
            <a:normAutofit/>
          </a:bodyPr>
          <a:lstStyle>
            <a:lvl1pPr marL="288000" indent="-288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5"/>
              </a:buClr>
              <a:buSzPct val="90000"/>
              <a:buFont typeface="Wingdings" pitchFamily="2" charset="2"/>
              <a:buChar char="§"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 dirty="0"/>
              <a:t>Upravte styly předlohy textu</a:t>
            </a:r>
          </a:p>
        </p:txBody>
      </p:sp>
      <p:sp>
        <p:nvSpPr>
          <p:cNvPr id="11" name="Zástupný symbol pro číslo snímku 5">
            <a:extLst>
              <a:ext uri="{FF2B5EF4-FFF2-40B4-BE49-F238E27FC236}">
                <a16:creationId xmlns:a16="http://schemas.microsoft.com/office/drawing/2014/main" id="{E903755D-63C9-7F62-34B8-C0C2AFB43970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 dirty="0">
                <a:solidFill>
                  <a:schemeClr val="accent5"/>
                </a:solidFill>
              </a:rPr>
              <a:t>Ministerstvo průmyslu a obchodu</a:t>
            </a:r>
          </a:p>
        </p:txBody>
      </p:sp>
    </p:spTree>
    <p:extLst>
      <p:ext uri="{BB962C8B-B14F-4D97-AF65-F5344CB8AC3E}">
        <p14:creationId xmlns:p14="http://schemas.microsoft.com/office/powerpoint/2010/main" val="265201978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44D3900D-FEF7-DC42-A070-58AF49658B8B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 dirty="0">
                <a:solidFill>
                  <a:schemeClr val="accent5"/>
                </a:solidFill>
              </a:rPr>
              <a:t>Ministerstvo průmyslu a obchodu</a:t>
            </a:r>
          </a:p>
        </p:txBody>
      </p:sp>
    </p:spTree>
    <p:extLst>
      <p:ext uri="{BB962C8B-B14F-4D97-AF65-F5344CB8AC3E}">
        <p14:creationId xmlns:p14="http://schemas.microsoft.com/office/powerpoint/2010/main" val="307927402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690637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Závěr a shrnutí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60000"/>
          </a:xfrm>
        </p:spPr>
        <p:txBody>
          <a:bodyPr numCol="2" spcCol="360000"/>
          <a:lstStyle>
            <a:lvl1pPr marL="0" indent="-504000">
              <a:lnSpc>
                <a:spcPct val="120000"/>
              </a:lnSpc>
              <a:spcAft>
                <a:spcPts val="1000"/>
              </a:spcAft>
              <a:buNone/>
              <a:defRPr sz="2000">
                <a:solidFill>
                  <a:schemeClr val="accent5"/>
                </a:solidFill>
              </a:defRPr>
            </a:lvl1pPr>
            <a:lvl2pPr marL="0"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marL="0" indent="0">
              <a:lnSpc>
                <a:spcPct val="120000"/>
              </a:lnSpc>
              <a:spcAft>
                <a:spcPts val="400"/>
              </a:spcAft>
              <a:buNone/>
              <a:defRPr/>
            </a:lvl3pPr>
            <a:lvl4pPr marL="0" indent="0">
              <a:lnSpc>
                <a:spcPct val="120000"/>
              </a:lnSpc>
              <a:spcAft>
                <a:spcPts val="400"/>
              </a:spcAft>
              <a:buNone/>
              <a:defRPr/>
            </a:lvl4pPr>
            <a:lvl5pPr marL="0" indent="0">
              <a:lnSpc>
                <a:spcPct val="120000"/>
              </a:lnSpc>
              <a:spcAft>
                <a:spcPts val="400"/>
              </a:spcAft>
              <a:buNone/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9254956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Závěr a poděkování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300000" y="2109600"/>
            <a:ext cx="5400000" cy="1916866"/>
          </a:xfrm>
        </p:spPr>
        <p:txBody>
          <a:bodyPr lIns="0" tIns="0" rIns="0" bIns="0" anchor="t"/>
          <a:lstStyle>
            <a:lvl1pPr algn="l">
              <a:lnSpc>
                <a:spcPct val="100000"/>
              </a:lnSpc>
              <a:defRPr sz="3700" b="1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300000" y="4237200"/>
            <a:ext cx="5400000" cy="1968940"/>
          </a:xfr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pic>
        <p:nvPicPr>
          <p:cNvPr id="5" name="Grafický objekt 4">
            <a:extLst>
              <a:ext uri="{FF2B5EF4-FFF2-40B4-BE49-F238E27FC236}">
                <a16:creationId xmlns:a16="http://schemas.microsoft.com/office/drawing/2014/main" id="{59909218-EA24-4A30-86DE-E049C7D1E07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0000" y="641675"/>
            <a:ext cx="3872000" cy="15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54921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02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Úvodní sníme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400000" y="2340000"/>
            <a:ext cx="6300000" cy="1916866"/>
          </a:xfrm>
        </p:spPr>
        <p:txBody>
          <a:bodyPr lIns="0" tIns="0" rIns="0" bIns="0" anchor="t"/>
          <a:lstStyle>
            <a:lvl1pPr algn="l">
              <a:lnSpc>
                <a:spcPct val="100000"/>
              </a:lnSpc>
              <a:defRPr sz="3700" b="1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400000" y="4500000"/>
            <a:ext cx="6300000" cy="1968940"/>
          </a:xfr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pic>
        <p:nvPicPr>
          <p:cNvPr id="6" name="Grafický objekt 4">
            <a:extLst>
              <a:ext uri="{FF2B5EF4-FFF2-40B4-BE49-F238E27FC236}">
                <a16:creationId xmlns:a16="http://schemas.microsoft.com/office/drawing/2014/main" id="{B4909085-9DD2-4F5F-B257-CEAAAFD0C27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0000" y="641675"/>
            <a:ext cx="3872000" cy="15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870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Základní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60000"/>
          </a:xfrm>
        </p:spPr>
        <p:txBody>
          <a:bodyPr numCol="1" spcCol="360000"/>
          <a:lstStyle>
            <a:lvl1pPr marL="504000" indent="-504000">
              <a:lnSpc>
                <a:spcPct val="100000"/>
              </a:lnSpc>
              <a:spcAft>
                <a:spcPts val="1000"/>
              </a:spcAft>
              <a:buNone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BC27F63E-15DF-3417-C4BA-8EDE44B12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55200" y="6300000"/>
            <a:ext cx="2743200" cy="365125"/>
          </a:xfrm>
        </p:spPr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číslo snímku 5">
            <a:extLst>
              <a:ext uri="{FF2B5EF4-FFF2-40B4-BE49-F238E27FC236}">
                <a16:creationId xmlns:a16="http://schemas.microsoft.com/office/drawing/2014/main" id="{720C6785-6DA0-9A87-9D9D-BA69ABBE0164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 dirty="0">
                <a:solidFill>
                  <a:schemeClr val="accent5"/>
                </a:solidFill>
              </a:rPr>
              <a:t>Ministerstvo průmyslu a obchodu</a:t>
            </a:r>
          </a:p>
        </p:txBody>
      </p:sp>
    </p:spTree>
    <p:extLst>
      <p:ext uri="{BB962C8B-B14F-4D97-AF65-F5344CB8AC3E}">
        <p14:creationId xmlns:p14="http://schemas.microsoft.com/office/powerpoint/2010/main" val="2949276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kladní s podnadpisem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760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60000"/>
          </a:xfrm>
        </p:spPr>
        <p:txBody>
          <a:bodyPr numCol="1" spcCol="360000"/>
          <a:lstStyle>
            <a:lvl1pPr marL="504000" indent="-504000">
              <a:lnSpc>
                <a:spcPct val="100000"/>
              </a:lnSpc>
              <a:spcAft>
                <a:spcPts val="1000"/>
              </a:spcAft>
              <a:buNone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BC27F63E-15DF-3417-C4BA-8EDE44B12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55200" y="6300000"/>
            <a:ext cx="2743200" cy="365125"/>
          </a:xfrm>
        </p:spPr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číslo snímku 5">
            <a:extLst>
              <a:ext uri="{FF2B5EF4-FFF2-40B4-BE49-F238E27FC236}">
                <a16:creationId xmlns:a16="http://schemas.microsoft.com/office/drawing/2014/main" id="{720C6785-6DA0-9A87-9D9D-BA69ABBE0164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 dirty="0">
                <a:solidFill>
                  <a:schemeClr val="accent5"/>
                </a:solidFill>
              </a:rPr>
              <a:t>Ministerstvo průmyslu a obchodu</a:t>
            </a:r>
          </a:p>
        </p:txBody>
      </p:sp>
      <p:sp>
        <p:nvSpPr>
          <p:cNvPr id="6" name="Zástupný text 8">
            <a:extLst>
              <a:ext uri="{FF2B5EF4-FFF2-40B4-BE49-F238E27FC236}">
                <a16:creationId xmlns:a16="http://schemas.microsoft.com/office/drawing/2014/main" id="{660ED184-F5BA-81AC-E62D-8CA75BBEAC8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83999" y="1243809"/>
            <a:ext cx="5259600" cy="772560"/>
          </a:xfrm>
        </p:spPr>
        <p:txBody>
          <a:bodyPr/>
          <a:lstStyle>
            <a:lvl1pPr marL="0" indent="0">
              <a:buNone/>
              <a:defRPr>
                <a:solidFill>
                  <a:schemeClr val="accent5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17681359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60000"/>
          </a:xfrm>
        </p:spPr>
        <p:txBody>
          <a:bodyPr numCol="2" spcCol="360000"/>
          <a:lstStyle>
            <a:lvl1pPr marL="504000" indent="-504000">
              <a:lnSpc>
                <a:spcPct val="100000"/>
              </a:lnSpc>
              <a:spcAft>
                <a:spcPts val="1000"/>
              </a:spcAft>
              <a:buNone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5638249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velký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22525"/>
            <a:ext cx="8964000" cy="3960000"/>
          </a:xfrm>
        </p:spPr>
        <p:txBody>
          <a:bodyPr numCol="1" spcCol="360000">
            <a:normAutofit/>
          </a:bodyPr>
          <a:lstStyle>
            <a:lvl1pPr marL="0" indent="0">
              <a:lnSpc>
                <a:spcPct val="100000"/>
              </a:lnSpc>
              <a:spcAft>
                <a:spcPts val="1000"/>
              </a:spcAft>
              <a:buNone/>
              <a:defRPr sz="32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FB23D414-7544-6455-E8D2-C72A3EBC3FA9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 dirty="0">
                <a:solidFill>
                  <a:schemeClr val="accent5"/>
                </a:solidFill>
              </a:rPr>
              <a:t>Ministerstvo průmyslu a obchodu</a:t>
            </a:r>
          </a:p>
        </p:txBody>
      </p:sp>
    </p:spTree>
    <p:extLst>
      <p:ext uri="{BB962C8B-B14F-4D97-AF65-F5344CB8AC3E}">
        <p14:creationId xmlns:p14="http://schemas.microsoft.com/office/powerpoint/2010/main" val="15499228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  <p15:guide id="2" orient="horz" pos="411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běžný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56503"/>
            <a:ext cx="8964000" cy="3926021"/>
          </a:xfrm>
        </p:spPr>
        <p:txBody>
          <a:bodyPr numCol="1" spcCol="360000">
            <a:normAutofit/>
          </a:bodyPr>
          <a:lstStyle>
            <a:lvl1pPr marL="0" indent="0">
              <a:lnSpc>
                <a:spcPct val="100000"/>
              </a:lnSpc>
              <a:spcAft>
                <a:spcPts val="1000"/>
              </a:spcAft>
              <a:buNone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číslo snímku 5">
            <a:extLst>
              <a:ext uri="{FF2B5EF4-FFF2-40B4-BE49-F238E27FC236}">
                <a16:creationId xmlns:a16="http://schemas.microsoft.com/office/drawing/2014/main" id="{287EABB6-9EA1-4F27-1C21-C571E0100C58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 dirty="0">
                <a:solidFill>
                  <a:schemeClr val="accent5"/>
                </a:solidFill>
              </a:rPr>
              <a:t>Ministerstvo průmyslu a obchodu</a:t>
            </a:r>
          </a:p>
        </p:txBody>
      </p:sp>
    </p:spTree>
    <p:extLst>
      <p:ext uri="{BB962C8B-B14F-4D97-AF65-F5344CB8AC3E}">
        <p14:creationId xmlns:p14="http://schemas.microsoft.com/office/powerpoint/2010/main" val="37677577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drážky velké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35605"/>
            <a:ext cx="8964000" cy="3946919"/>
          </a:xfrm>
        </p:spPr>
        <p:txBody>
          <a:bodyPr numCol="1" spcCol="360000">
            <a:normAutofit/>
          </a:bodyPr>
          <a:lstStyle>
            <a:lvl1pPr marL="504000" indent="-504000">
              <a:lnSpc>
                <a:spcPct val="100000"/>
              </a:lnSpc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Char char="§"/>
              <a:defRPr sz="32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 dirty="0"/>
              <a:t>Upravte styly předlohy textu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číslo snímku 5">
            <a:extLst>
              <a:ext uri="{FF2B5EF4-FFF2-40B4-BE49-F238E27FC236}">
                <a16:creationId xmlns:a16="http://schemas.microsoft.com/office/drawing/2014/main" id="{B5547E9F-BA9C-9C4B-9DF5-F81989FE8098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 dirty="0">
                <a:solidFill>
                  <a:schemeClr val="accent5"/>
                </a:solidFill>
              </a:rPr>
              <a:t>Ministerstvo průmyslu a obchodu</a:t>
            </a:r>
          </a:p>
        </p:txBody>
      </p:sp>
    </p:spTree>
    <p:extLst>
      <p:ext uri="{BB962C8B-B14F-4D97-AF65-F5344CB8AC3E}">
        <p14:creationId xmlns:p14="http://schemas.microsoft.com/office/powerpoint/2010/main" val="25620019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84000" y="1825625"/>
            <a:ext cx="99000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755200" y="630000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CF5A12E-3DFE-4C3E-9036-7893F29C52C1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8" name="Obrázek 7" descr="Obsah obrázku symbol, Grafika, logo, snímek obrazovky&#10;&#10;Obsah generovaný pomocí AI může být nesprávný.">
            <a:extLst>
              <a:ext uri="{FF2B5EF4-FFF2-40B4-BE49-F238E27FC236}">
                <a16:creationId xmlns:a16="http://schemas.microsoft.com/office/drawing/2014/main" id="{DF67F3F1-F3D2-EC43-5EB5-2BB7ED887C96}"/>
              </a:ext>
            </a:extLst>
          </p:cNvPr>
          <p:cNvPicPr>
            <a:picLocks noChangeAspect="1"/>
          </p:cNvPicPr>
          <p:nvPr userDrawn="1"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111" t="23639" r="32108" b="23684"/>
          <a:stretch>
            <a:fillRect/>
          </a:stretch>
        </p:blipFill>
        <p:spPr>
          <a:xfrm>
            <a:off x="11037600" y="0"/>
            <a:ext cx="504859" cy="10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3724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5" r:id="rId2"/>
    <p:sldLayoutId id="2147483660" r:id="rId3"/>
    <p:sldLayoutId id="2147483718" r:id="rId4"/>
    <p:sldLayoutId id="2147483721" r:id="rId5"/>
    <p:sldLayoutId id="2147483650" r:id="rId6"/>
    <p:sldLayoutId id="2147483676" r:id="rId7"/>
    <p:sldLayoutId id="2147483677" r:id="rId8"/>
    <p:sldLayoutId id="2147483678" r:id="rId9"/>
    <p:sldLayoutId id="2147483679" r:id="rId10"/>
    <p:sldLayoutId id="2147483651" r:id="rId11"/>
    <p:sldLayoutId id="2147483680" r:id="rId12"/>
    <p:sldLayoutId id="2147483681" r:id="rId13"/>
    <p:sldLayoutId id="2147483682" r:id="rId14"/>
    <p:sldLayoutId id="2147483652" r:id="rId15"/>
    <p:sldLayoutId id="2147483683" r:id="rId16"/>
    <p:sldLayoutId id="2147483684" r:id="rId17"/>
    <p:sldLayoutId id="2147483685" r:id="rId18"/>
    <p:sldLayoutId id="2147483686" r:id="rId19"/>
    <p:sldLayoutId id="2147483687" r:id="rId20"/>
    <p:sldLayoutId id="2147483688" r:id="rId21"/>
    <p:sldLayoutId id="2147483689" r:id="rId22"/>
    <p:sldLayoutId id="2147483690" r:id="rId23"/>
    <p:sldLayoutId id="2147483716" r:id="rId24"/>
    <p:sldLayoutId id="2147483691" r:id="rId25"/>
    <p:sldLayoutId id="2147483654" r:id="rId26"/>
    <p:sldLayoutId id="2147483655" r:id="rId27"/>
    <p:sldLayoutId id="2147483719" r:id="rId28"/>
    <p:sldLayoutId id="2147483723" r:id="rId29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88000" indent="-288000" algn="l" defTabSz="914400" rtl="0" eaLnBrk="1" latinLnBrk="0" hangingPunct="1">
        <a:lnSpc>
          <a:spcPct val="100000"/>
        </a:lnSpc>
        <a:spcBef>
          <a:spcPts val="1000"/>
        </a:spcBef>
        <a:spcAft>
          <a:spcPts val="1000"/>
        </a:spcAft>
        <a:buFont typeface="Wingdings" pitchFamily="2" charset="2"/>
        <a:buChar char="§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04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Font typeface="Wingdings" pitchFamily="2" charset="2"/>
        <a:buChar char="§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504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Font typeface="Wingdings" pitchFamily="2" charset="2"/>
        <a:buChar char="§"/>
        <a:defRPr sz="1500" kern="1200">
          <a:solidFill>
            <a:schemeClr val="accent3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504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Font typeface="Wingdings" pitchFamily="2" charset="2"/>
        <a:buChar char="§"/>
        <a:defRPr sz="1200" kern="1200">
          <a:solidFill>
            <a:schemeClr val="accent5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504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Font typeface="Wingdings" pitchFamily="2" charset="2"/>
        <a:buChar char="§"/>
        <a:defRPr sz="1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3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ris3.gov.cz/sites/default/files/2025-11/Integrovan%C3%BD%20datov%C3%BD%20port%C3%A1l%20RIS3_datov%C3%A1%20mapa_251104.pdf" TargetMode="External"/><Relationship Id="rId2" Type="http://schemas.openxmlformats.org/officeDocument/2006/relationships/hyperlink" Target="https://ris3.gov.cz/monitoring" TargetMode="External"/><Relationship Id="rId1" Type="http://schemas.openxmlformats.org/officeDocument/2006/relationships/slideLayout" Target="../slideLayouts/slideLayout9.xml"/><Relationship Id="rId4" Type="http://schemas.openxmlformats.org/officeDocument/2006/relationships/hyperlink" Target="https://ris3.gov.cz/sites/default/files/2025-12/P%C5%98EHLED%20INDIK%C3%81TOR%C5%AE%20RIS3.pdf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>
            <a:extLst>
              <a:ext uri="{FF2B5EF4-FFF2-40B4-BE49-F238E27FC236}">
                <a16:creationId xmlns:a16="http://schemas.microsoft.com/office/drawing/2014/main" id="{356D5B0D-2628-1059-698D-594BA7D021B7}"/>
              </a:ext>
            </a:extLst>
          </p:cNvPr>
          <p:cNvSpPr txBox="1">
            <a:spLocks/>
          </p:cNvSpPr>
          <p:nvPr/>
        </p:nvSpPr>
        <p:spPr>
          <a:xfrm>
            <a:off x="529213" y="588790"/>
            <a:ext cx="11133573" cy="13514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GB" sz="36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mbria" panose="02040503050406030204" pitchFamily="18" charset="0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D34311FE-B1A4-26E4-8928-FC56469691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27181" y="2109600"/>
            <a:ext cx="6872819" cy="1916866"/>
          </a:xfrm>
        </p:spPr>
        <p:txBody>
          <a:bodyPr>
            <a:normAutofit fontScale="90000"/>
          </a:bodyPr>
          <a:lstStyle/>
          <a:p>
            <a:r>
              <a:rPr lang="cs-CZ" sz="4400" dirty="0"/>
              <a:t>Zpráva o realizaci </a:t>
            </a:r>
            <a:br>
              <a:rPr lang="cs-CZ" sz="4400" dirty="0"/>
            </a:br>
            <a:r>
              <a:rPr lang="cs-CZ" sz="4400" dirty="0"/>
              <a:t>Národní RIS3 strategie 2025</a:t>
            </a:r>
            <a:br>
              <a:rPr lang="cs-CZ" dirty="0"/>
            </a:br>
            <a:r>
              <a:rPr lang="cs-CZ" sz="3600" dirty="0">
                <a:solidFill>
                  <a:schemeClr val="accent5"/>
                </a:solidFill>
              </a:rPr>
              <a:t>Plán implementace 2026</a:t>
            </a:r>
            <a:br>
              <a:rPr lang="cs-CZ" dirty="0">
                <a:solidFill>
                  <a:schemeClr val="accent5"/>
                </a:solidFill>
              </a:rPr>
            </a:br>
            <a:endParaRPr lang="cs-CZ" dirty="0">
              <a:solidFill>
                <a:schemeClr val="accent5"/>
              </a:solidFill>
            </a:endParaRPr>
          </a:p>
        </p:txBody>
      </p:sp>
      <p:sp>
        <p:nvSpPr>
          <p:cNvPr id="14" name="Zástupný symbol pro datum 3">
            <a:extLst>
              <a:ext uri="{FF2B5EF4-FFF2-40B4-BE49-F238E27FC236}">
                <a16:creationId xmlns:a16="http://schemas.microsoft.com/office/drawing/2014/main" id="{D8987507-98AD-D361-3036-433E803010CE}"/>
              </a:ext>
            </a:extLst>
          </p:cNvPr>
          <p:cNvSpPr txBox="1">
            <a:spLocks/>
          </p:cNvSpPr>
          <p:nvPr/>
        </p:nvSpPr>
        <p:spPr>
          <a:xfrm>
            <a:off x="720000" y="597600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/>
              <a:t>17. 6. 2026</a:t>
            </a:r>
          </a:p>
        </p:txBody>
      </p:sp>
    </p:spTree>
    <p:extLst>
      <p:ext uri="{BB962C8B-B14F-4D97-AF65-F5344CB8AC3E}">
        <p14:creationId xmlns:p14="http://schemas.microsoft.com/office/powerpoint/2010/main" val="22370999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5E1916-22B8-2721-23FA-C8E69CE81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1600"/>
              </a:spcBef>
            </a:pPr>
            <a:r>
              <a:rPr lang="en-GB" sz="3600" dirty="0" err="1">
                <a:solidFill>
                  <a:schemeClr val="bg1"/>
                </a:solidFill>
              </a:rPr>
              <a:t>Kontextové</a:t>
            </a:r>
            <a:r>
              <a:rPr lang="en-GB" sz="3600" dirty="0">
                <a:solidFill>
                  <a:schemeClr val="bg1"/>
                </a:solidFill>
              </a:rPr>
              <a:t> </a:t>
            </a:r>
            <a:r>
              <a:rPr lang="en-GB" sz="3600" dirty="0" err="1">
                <a:solidFill>
                  <a:schemeClr val="bg1"/>
                </a:solidFill>
              </a:rPr>
              <a:t>indikátory</a:t>
            </a:r>
            <a:endParaRPr lang="en-GB" sz="3600" dirty="0">
              <a:solidFill>
                <a:schemeClr val="bg1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AADFDF2-38F1-B914-E4BE-28D05EB52C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1783725"/>
            <a:ext cx="10882769" cy="3718306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cs-CZ" dirty="0"/>
              <a:t>GERD: ~1,8 % HDP (stagnace, pod silnými inovátory EU)</a:t>
            </a:r>
          </a:p>
          <a:p>
            <a:pPr algn="just"/>
            <a:r>
              <a:rPr lang="cs-CZ" dirty="0"/>
              <a:t>BERD: roste, ale firemní výdaje na VaVaI zůstávají pouze ve firemním výzkumu (firmy nepodporují veřejný výzkum)</a:t>
            </a:r>
          </a:p>
          <a:p>
            <a:pPr algn="just"/>
            <a:r>
              <a:rPr lang="cs-CZ" dirty="0"/>
              <a:t>ČR se zhoršuje v EIS (investice, inovace)</a:t>
            </a:r>
          </a:p>
          <a:p>
            <a:pPr algn="just"/>
            <a:r>
              <a:rPr lang="cs-CZ" dirty="0"/>
              <a:t>Pouze ~8 % tržeb z nových produktů na trhu</a:t>
            </a:r>
          </a:p>
          <a:p>
            <a:pPr marL="0" indent="0" algn="just">
              <a:buNone/>
            </a:pPr>
            <a:endParaRPr lang="cs-CZ" dirty="0"/>
          </a:p>
          <a:p>
            <a:pPr marL="0" indent="0" algn="just">
              <a:buNone/>
            </a:pPr>
            <a:r>
              <a:rPr lang="cs-CZ" sz="2800" dirty="0"/>
              <a:t>Dlouhodobé uvíznutí ČR v ekonomice střední přidané hodnoty!</a:t>
            </a:r>
          </a:p>
          <a:p>
            <a:pPr algn="just"/>
            <a:endParaRPr lang="cs-CZ" dirty="0"/>
          </a:p>
          <a:p>
            <a:pPr algn="just"/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131F17C-6E49-1D05-E96B-9AF531B5A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55200" y="6238068"/>
            <a:ext cx="2743200" cy="365125"/>
          </a:xfrm>
        </p:spPr>
        <p:txBody>
          <a:bodyPr/>
          <a:lstStyle/>
          <a:p>
            <a:fld id="{1CF5A12E-3DFE-4C3E-9036-7893F29C52C1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51458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5E1916-22B8-2721-23FA-C8E69CE81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2">
              <a:lnSpc>
                <a:spcPct val="100000"/>
              </a:lnSpc>
              <a:spcBef>
                <a:spcPts val="1600"/>
              </a:spcBef>
              <a:spcAft>
                <a:spcPts val="1000"/>
              </a:spcAft>
            </a:pPr>
            <a:r>
              <a:rPr lang="en-GB" sz="3600" b="1" dirty="0" err="1">
                <a:solidFill>
                  <a:schemeClr val="bg1"/>
                </a:solidFill>
              </a:rPr>
              <a:t>Klíčové</a:t>
            </a:r>
            <a:r>
              <a:rPr lang="en-GB" sz="3600" b="1" dirty="0">
                <a:solidFill>
                  <a:schemeClr val="bg1"/>
                </a:solidFill>
              </a:rPr>
              <a:t> </a:t>
            </a:r>
            <a:r>
              <a:rPr lang="en-GB" sz="3600" b="1" dirty="0" err="1">
                <a:solidFill>
                  <a:schemeClr val="bg1"/>
                </a:solidFill>
              </a:rPr>
              <a:t>problémy</a:t>
            </a:r>
            <a:endParaRPr lang="cs-CZ" sz="3600" b="1" dirty="0">
              <a:solidFill>
                <a:schemeClr val="bg1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AADFDF2-38F1-B914-E4BE-28D05EB52C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1690689"/>
            <a:ext cx="10736400" cy="370974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/>
              <a:t>Hlavní bariéry transformace české ekonomiky:</a:t>
            </a:r>
          </a:p>
          <a:p>
            <a:r>
              <a:rPr lang="cs-CZ" dirty="0"/>
              <a:t>Nedostatečné investice do VaVaI</a:t>
            </a:r>
          </a:p>
          <a:p>
            <a:r>
              <a:rPr lang="cs-CZ" dirty="0"/>
              <a:t>Nedostatečná podpora veřejného výzkumu ze strany firem</a:t>
            </a:r>
          </a:p>
          <a:p>
            <a:r>
              <a:rPr lang="cs-CZ" dirty="0"/>
              <a:t>Slabá komercializace (gap mezi výzkumem a trhem, nízký počet spin-off)</a:t>
            </a:r>
          </a:p>
          <a:p>
            <a:r>
              <a:rPr lang="cs-CZ" dirty="0"/>
              <a:t>Silná regionální koncentrace podpory</a:t>
            </a:r>
          </a:p>
          <a:p>
            <a:r>
              <a:rPr lang="cs-CZ" dirty="0"/>
              <a:t>Nízký podíl inovací s vysokou přidanou hodnotou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131F17C-6E49-1D05-E96B-9AF531B5A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55200" y="6238068"/>
            <a:ext cx="2743200" cy="365125"/>
          </a:xfrm>
        </p:spPr>
        <p:txBody>
          <a:bodyPr/>
          <a:lstStyle/>
          <a:p>
            <a:fld id="{1CF5A12E-3DFE-4C3E-9036-7893F29C52C1}" type="slidenum">
              <a:rPr lang="cs-CZ" smtClean="0"/>
              <a:t>11</a:t>
            </a:fld>
            <a:endParaRPr lang="cs-CZ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AEA9624-E223-4825-868D-866EED0E74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2413" y="4084958"/>
            <a:ext cx="1027987" cy="1315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52107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5E1916-22B8-2721-23FA-C8E69CE81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2">
              <a:lnSpc>
                <a:spcPct val="100000"/>
              </a:lnSpc>
              <a:spcBef>
                <a:spcPts val="1600"/>
              </a:spcBef>
              <a:spcAft>
                <a:spcPts val="1000"/>
              </a:spcAft>
            </a:pPr>
            <a:r>
              <a:rPr lang="en-GB" sz="3600" b="1" dirty="0" err="1">
                <a:solidFill>
                  <a:schemeClr val="bg1"/>
                </a:solidFill>
              </a:rPr>
              <a:t>Hlavní</a:t>
            </a:r>
            <a:r>
              <a:rPr lang="en-GB" sz="3600" b="1" dirty="0">
                <a:solidFill>
                  <a:schemeClr val="bg1"/>
                </a:solidFill>
              </a:rPr>
              <a:t> </a:t>
            </a:r>
            <a:r>
              <a:rPr lang="en-GB" sz="3600" b="1" dirty="0" err="1">
                <a:solidFill>
                  <a:schemeClr val="bg1"/>
                </a:solidFill>
              </a:rPr>
              <a:t>doporučení</a:t>
            </a:r>
            <a:endParaRPr lang="cs-CZ" sz="3600" b="1" dirty="0">
              <a:solidFill>
                <a:schemeClr val="bg1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AADFDF2-38F1-B914-E4BE-28D05EB52C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2160624"/>
            <a:ext cx="10736400" cy="2536752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cs-CZ" dirty="0"/>
              <a:t>Posílit investice podniků do VaVaI (firemní i veřejný výzkum)</a:t>
            </a:r>
          </a:p>
          <a:p>
            <a:pPr algn="just"/>
            <a:r>
              <a:rPr lang="en-US" dirty="0" err="1"/>
              <a:t>Posílit</a:t>
            </a:r>
            <a:r>
              <a:rPr lang="en-US" dirty="0"/>
              <a:t> </a:t>
            </a:r>
            <a:r>
              <a:rPr lang="en-US" dirty="0" err="1"/>
              <a:t>komercializaci</a:t>
            </a:r>
            <a:r>
              <a:rPr lang="en-US" dirty="0"/>
              <a:t> (proof-of-concept,</a:t>
            </a:r>
            <a:r>
              <a:rPr lang="cs-CZ" dirty="0"/>
              <a:t> </a:t>
            </a:r>
            <a:r>
              <a:rPr lang="en-US" dirty="0"/>
              <a:t>transfer)</a:t>
            </a:r>
            <a:endParaRPr lang="cs-CZ" dirty="0"/>
          </a:p>
          <a:p>
            <a:pPr algn="just"/>
            <a:r>
              <a:rPr lang="cs-CZ" dirty="0"/>
              <a:t>Podporovat startupy a spin-off firmy</a:t>
            </a:r>
          </a:p>
          <a:p>
            <a:pPr algn="just"/>
            <a:r>
              <a:rPr lang="cs-CZ" dirty="0"/>
              <a:t>Posílit regionální inovační ekosystémy</a:t>
            </a:r>
          </a:p>
          <a:p>
            <a:pPr algn="just"/>
            <a:r>
              <a:rPr lang="cs-CZ" dirty="0"/>
              <a:t>Využívat principy RIS3 jako standardní nástroj politik VaVaI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131F17C-6E49-1D05-E96B-9AF531B5A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55200" y="6238068"/>
            <a:ext cx="2743200" cy="365125"/>
          </a:xfrm>
        </p:spPr>
        <p:txBody>
          <a:bodyPr/>
          <a:lstStyle/>
          <a:p>
            <a:fld id="{1CF5A12E-3DFE-4C3E-9036-7893F29C52C1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12009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5E1916-22B8-2721-23FA-C8E69CE81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2">
              <a:lnSpc>
                <a:spcPct val="100000"/>
              </a:lnSpc>
              <a:spcBef>
                <a:spcPts val="1600"/>
              </a:spcBef>
              <a:spcAft>
                <a:spcPts val="1000"/>
              </a:spcAft>
            </a:pPr>
            <a:r>
              <a:rPr lang="pl-PL" sz="3600" b="1" dirty="0">
                <a:solidFill>
                  <a:schemeClr val="bg1"/>
                </a:solidFill>
              </a:rPr>
              <a:t>Diskuse / rozhodovací body</a:t>
            </a:r>
            <a:endParaRPr lang="cs-CZ" sz="3600" b="1" dirty="0">
              <a:solidFill>
                <a:schemeClr val="bg1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AADFDF2-38F1-B914-E4BE-28D05EB52C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2160624"/>
            <a:ext cx="10736400" cy="2536752"/>
          </a:xfrm>
        </p:spPr>
        <p:txBody>
          <a:bodyPr>
            <a:normAutofit fontScale="70000" lnSpcReduction="20000"/>
          </a:bodyPr>
          <a:lstStyle/>
          <a:p>
            <a:r>
              <a:rPr lang="cs-CZ" dirty="0"/>
              <a:t>Směřování RIS3 po roce 2027</a:t>
            </a:r>
          </a:p>
          <a:p>
            <a:r>
              <a:rPr lang="cs-CZ" dirty="0"/>
              <a:t>Role RIS3 v novém systému řízení VaVaI</a:t>
            </a:r>
          </a:p>
          <a:p>
            <a:r>
              <a:rPr lang="cs-CZ" dirty="0"/>
              <a:t>Priority pro období 2028+</a:t>
            </a:r>
          </a:p>
          <a:p>
            <a:r>
              <a:rPr lang="cs-CZ" dirty="0"/>
              <a:t>Posílení komercializace a podnikových investic</a:t>
            </a:r>
          </a:p>
          <a:p>
            <a:r>
              <a:rPr lang="cs-CZ" dirty="0"/>
              <a:t>Podpora regionů v oblasti VaVaI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131F17C-6E49-1D05-E96B-9AF531B5A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55200" y="6238068"/>
            <a:ext cx="2743200" cy="365125"/>
          </a:xfrm>
        </p:spPr>
        <p:txBody>
          <a:bodyPr/>
          <a:lstStyle/>
          <a:p>
            <a:fld id="{1CF5A12E-3DFE-4C3E-9036-7893F29C52C1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45941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5E1916-22B8-2721-23FA-C8E69CE81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2">
              <a:lnSpc>
                <a:spcPct val="100000"/>
              </a:lnSpc>
              <a:spcBef>
                <a:spcPts val="1600"/>
              </a:spcBef>
              <a:spcAft>
                <a:spcPts val="1000"/>
              </a:spcAft>
            </a:pPr>
            <a:r>
              <a:rPr lang="pl-PL" sz="3600" b="1" dirty="0">
                <a:solidFill>
                  <a:schemeClr val="bg1"/>
                </a:solidFill>
              </a:rPr>
              <a:t>Plán implementace RIS3 2026</a:t>
            </a:r>
            <a:endParaRPr lang="cs-CZ" sz="3600" b="1" dirty="0">
              <a:solidFill>
                <a:schemeClr val="bg1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AADFDF2-38F1-B914-E4BE-28D05EB52C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2160624"/>
            <a:ext cx="10736400" cy="2536752"/>
          </a:xfrm>
        </p:spPr>
        <p:txBody>
          <a:bodyPr>
            <a:normAutofit fontScale="62500" lnSpcReduction="20000"/>
          </a:bodyPr>
          <a:lstStyle/>
          <a:p>
            <a:r>
              <a:rPr lang="cs-CZ" dirty="0"/>
              <a:t>Zahájení systémového projektu na podporu RIS3 2026+</a:t>
            </a:r>
          </a:p>
          <a:p>
            <a:r>
              <a:rPr lang="cs-CZ" dirty="0"/>
              <a:t>Další rozvoj monitoringu a datového portálu</a:t>
            </a:r>
          </a:p>
          <a:p>
            <a:r>
              <a:rPr lang="cs-CZ" dirty="0"/>
              <a:t>Posílení mezikrajské a národní spolupráce (význam krajských RIS3 strategií 2028+)</a:t>
            </a:r>
          </a:p>
          <a:p>
            <a:r>
              <a:rPr lang="cs-CZ" dirty="0"/>
              <a:t>Rozvoj misí a pilotních intervencí v oblasti sociálních výzev </a:t>
            </a:r>
          </a:p>
          <a:p>
            <a:r>
              <a:rPr lang="cs-CZ" dirty="0"/>
              <a:t>Příprava období 2028+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131F17C-6E49-1D05-E96B-9AF531B5A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55200" y="6238068"/>
            <a:ext cx="2743200" cy="365125"/>
          </a:xfrm>
        </p:spPr>
        <p:txBody>
          <a:bodyPr/>
          <a:lstStyle/>
          <a:p>
            <a:fld id="{1CF5A12E-3DFE-4C3E-9036-7893F29C52C1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3263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127878-7249-41F4-8CBC-B5C81373AD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00000" y="2116183"/>
            <a:ext cx="5400000" cy="1916866"/>
          </a:xfrm>
        </p:spPr>
        <p:txBody>
          <a:bodyPr/>
          <a:lstStyle/>
          <a:p>
            <a:r>
              <a:rPr lang="cs-CZ" dirty="0"/>
              <a:t>Děkujeme</a:t>
            </a:r>
            <a:br>
              <a:rPr lang="cs-CZ" dirty="0"/>
            </a:br>
            <a:r>
              <a:rPr lang="cs-CZ" dirty="0"/>
              <a:t>za pozornost</a:t>
            </a:r>
          </a:p>
        </p:txBody>
      </p:sp>
    </p:spTree>
    <p:extLst>
      <p:ext uri="{BB962C8B-B14F-4D97-AF65-F5344CB8AC3E}">
        <p14:creationId xmlns:p14="http://schemas.microsoft.com/office/powerpoint/2010/main" val="2726387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7EEDD85-6CBB-F2FC-2993-5C28BDBCC0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>
            <a:extLst>
              <a:ext uri="{FF2B5EF4-FFF2-40B4-BE49-F238E27FC236}">
                <a16:creationId xmlns:a16="http://schemas.microsoft.com/office/drawing/2014/main" id="{C3335773-1C00-6C01-CB19-06C146CC3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Obsah</a:t>
            </a:r>
          </a:p>
        </p:txBody>
      </p:sp>
      <p:sp>
        <p:nvSpPr>
          <p:cNvPr id="5" name="Zástupný symbol pro obsah 6">
            <a:extLst>
              <a:ext uri="{FF2B5EF4-FFF2-40B4-BE49-F238E27FC236}">
                <a16:creationId xmlns:a16="http://schemas.microsoft.com/office/drawing/2014/main" id="{23B79391-F41E-06ED-8621-62DECD0640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1690688"/>
            <a:ext cx="9900000" cy="3960000"/>
          </a:xfrm>
        </p:spPr>
        <p:txBody>
          <a:bodyPr spcCol="360000">
            <a:normAutofit/>
          </a:bodyPr>
          <a:lstStyle/>
          <a:p>
            <a:pPr>
              <a:spcBef>
                <a:spcPts val="1600"/>
              </a:spcBef>
              <a:buAutoNum type="arabicPlain"/>
            </a:pPr>
            <a:r>
              <a:rPr lang="cs-CZ" dirty="0"/>
              <a:t>R</a:t>
            </a:r>
            <a:r>
              <a:rPr lang="en-GB" dirty="0"/>
              <a:t>ole a </a:t>
            </a:r>
            <a:r>
              <a:rPr lang="en-GB" dirty="0" err="1"/>
              <a:t>význam</a:t>
            </a:r>
            <a:r>
              <a:rPr lang="cs-CZ" dirty="0"/>
              <a:t> RIS3 strategie</a:t>
            </a:r>
          </a:p>
          <a:p>
            <a:pPr>
              <a:spcBef>
                <a:spcPts val="1600"/>
              </a:spcBef>
              <a:buAutoNum type="arabicPlain"/>
            </a:pPr>
            <a:r>
              <a:rPr lang="en-GB" dirty="0"/>
              <a:t>H</a:t>
            </a:r>
            <a:r>
              <a:rPr lang="cs-CZ" dirty="0" err="1"/>
              <a:t>lavní</a:t>
            </a:r>
            <a:r>
              <a:rPr lang="cs-CZ" dirty="0"/>
              <a:t> </a:t>
            </a:r>
            <a:r>
              <a:rPr lang="en-GB" dirty="0" err="1"/>
              <a:t>výsledky</a:t>
            </a:r>
            <a:r>
              <a:rPr lang="en-GB" dirty="0"/>
              <a:t> 2021–2025</a:t>
            </a:r>
            <a:endParaRPr lang="cs-CZ" dirty="0"/>
          </a:p>
          <a:p>
            <a:pPr>
              <a:spcBef>
                <a:spcPts val="1600"/>
              </a:spcBef>
              <a:buFont typeface="Wingdings" pitchFamily="2" charset="2"/>
              <a:buAutoNum type="arabicPlain"/>
            </a:pPr>
            <a:r>
              <a:rPr lang="cs-CZ" dirty="0"/>
              <a:t>Monitoring a datová základna</a:t>
            </a:r>
            <a:endParaRPr lang="cs-CZ" sz="1500" dirty="0">
              <a:solidFill>
                <a:schemeClr val="accent3"/>
              </a:solidFill>
            </a:endParaRPr>
          </a:p>
          <a:p>
            <a:pPr>
              <a:spcBef>
                <a:spcPts val="1600"/>
              </a:spcBef>
              <a:buAutoNum type="arabicPlain"/>
            </a:pPr>
            <a:r>
              <a:rPr lang="cs-CZ" dirty="0"/>
              <a:t>EDP a řízení priorit</a:t>
            </a:r>
          </a:p>
          <a:p>
            <a:pPr>
              <a:spcBef>
                <a:spcPts val="1600"/>
              </a:spcBef>
              <a:buAutoNum type="arabicPlain"/>
            </a:pPr>
            <a:r>
              <a:rPr lang="en-GB" sz="2000" dirty="0" err="1">
                <a:solidFill>
                  <a:schemeClr val="bg1"/>
                </a:solidFill>
              </a:rPr>
              <a:t>Regionální</a:t>
            </a:r>
            <a:r>
              <a:rPr lang="en-GB" sz="2000" dirty="0">
                <a:solidFill>
                  <a:schemeClr val="bg1"/>
                </a:solidFill>
              </a:rPr>
              <a:t> </a:t>
            </a:r>
            <a:r>
              <a:rPr lang="en-GB" sz="2000" dirty="0" err="1">
                <a:solidFill>
                  <a:schemeClr val="bg1"/>
                </a:solidFill>
              </a:rPr>
              <a:t>dimenze</a:t>
            </a:r>
            <a:endParaRPr lang="cs-CZ" dirty="0"/>
          </a:p>
          <a:p>
            <a:pPr>
              <a:spcBef>
                <a:spcPts val="1600"/>
              </a:spcBef>
              <a:buAutoNum type="arabicPlain"/>
            </a:pPr>
            <a:r>
              <a:rPr lang="en-GB" sz="2000" dirty="0" err="1">
                <a:solidFill>
                  <a:schemeClr val="bg1"/>
                </a:solidFill>
              </a:rPr>
              <a:t>Kontextové</a:t>
            </a:r>
            <a:r>
              <a:rPr lang="en-GB" sz="2000" dirty="0">
                <a:solidFill>
                  <a:schemeClr val="bg1"/>
                </a:solidFill>
              </a:rPr>
              <a:t> </a:t>
            </a:r>
            <a:r>
              <a:rPr lang="en-GB" sz="2000" dirty="0" err="1">
                <a:solidFill>
                  <a:schemeClr val="bg1"/>
                </a:solidFill>
              </a:rPr>
              <a:t>indikátory</a:t>
            </a:r>
            <a:endParaRPr lang="en-GB" sz="2000" dirty="0">
              <a:solidFill>
                <a:schemeClr val="bg1"/>
              </a:solidFill>
            </a:endParaRPr>
          </a:p>
          <a:p>
            <a:pPr lvl="2" indent="-504000">
              <a:lnSpc>
                <a:spcPct val="100000"/>
              </a:lnSpc>
              <a:spcBef>
                <a:spcPts val="1600"/>
              </a:spcBef>
              <a:spcAft>
                <a:spcPts val="1000"/>
              </a:spcAft>
              <a:buAutoNum type="arabicPlain" startAt="7"/>
            </a:pPr>
            <a:r>
              <a:rPr lang="en-GB" sz="2000" dirty="0" err="1">
                <a:solidFill>
                  <a:schemeClr val="bg1"/>
                </a:solidFill>
              </a:rPr>
              <a:t>Klíčové</a:t>
            </a:r>
            <a:r>
              <a:rPr lang="en-GB" sz="2000" dirty="0">
                <a:solidFill>
                  <a:schemeClr val="bg1"/>
                </a:solidFill>
              </a:rPr>
              <a:t> </a:t>
            </a:r>
            <a:r>
              <a:rPr lang="en-GB" sz="2000" dirty="0" err="1">
                <a:solidFill>
                  <a:schemeClr val="bg1"/>
                </a:solidFill>
              </a:rPr>
              <a:t>problémy</a:t>
            </a:r>
            <a:endParaRPr lang="cs-CZ" sz="2000" dirty="0">
              <a:solidFill>
                <a:schemeClr val="bg1"/>
              </a:solidFill>
            </a:endParaRPr>
          </a:p>
          <a:p>
            <a:pPr lvl="2" indent="-504000">
              <a:lnSpc>
                <a:spcPct val="100000"/>
              </a:lnSpc>
              <a:spcBef>
                <a:spcPts val="1600"/>
              </a:spcBef>
              <a:spcAft>
                <a:spcPts val="1000"/>
              </a:spcAft>
              <a:buAutoNum type="arabicPlain" startAt="7"/>
            </a:pPr>
            <a:r>
              <a:rPr lang="en-GB" sz="2000" dirty="0" err="1">
                <a:solidFill>
                  <a:schemeClr val="bg1"/>
                </a:solidFill>
              </a:rPr>
              <a:t>Hlavní</a:t>
            </a:r>
            <a:r>
              <a:rPr lang="en-GB" sz="2000" dirty="0">
                <a:solidFill>
                  <a:schemeClr val="bg1"/>
                </a:solidFill>
              </a:rPr>
              <a:t> </a:t>
            </a:r>
            <a:r>
              <a:rPr lang="en-GB" sz="2000" dirty="0" err="1">
                <a:solidFill>
                  <a:schemeClr val="bg1"/>
                </a:solidFill>
              </a:rPr>
              <a:t>doporučení</a:t>
            </a:r>
            <a:endParaRPr lang="cs-CZ" sz="2000" dirty="0">
              <a:solidFill>
                <a:schemeClr val="bg1"/>
              </a:solidFill>
            </a:endParaRPr>
          </a:p>
          <a:p>
            <a:pPr lvl="2" indent="-504000">
              <a:lnSpc>
                <a:spcPct val="100000"/>
              </a:lnSpc>
              <a:spcBef>
                <a:spcPts val="1600"/>
              </a:spcBef>
              <a:spcAft>
                <a:spcPts val="1000"/>
              </a:spcAft>
              <a:buAutoNum type="arabicPlain" startAt="7"/>
            </a:pPr>
            <a:r>
              <a:rPr lang="cs-CZ" sz="2000" dirty="0">
                <a:solidFill>
                  <a:schemeClr val="bg1"/>
                </a:solidFill>
              </a:rPr>
              <a:t>Diskuse / rozhodovací body</a:t>
            </a:r>
          </a:p>
          <a:p>
            <a:pPr lvl="2" indent="-504000">
              <a:lnSpc>
                <a:spcPct val="100000"/>
              </a:lnSpc>
              <a:spcBef>
                <a:spcPts val="1600"/>
              </a:spcBef>
              <a:spcAft>
                <a:spcPts val="1000"/>
              </a:spcAft>
              <a:buFont typeface="Wingdings" pitchFamily="2" charset="2"/>
              <a:buAutoNum type="arabicPlain" startAt="7"/>
            </a:pPr>
            <a:r>
              <a:rPr lang="it-IT" sz="2000" dirty="0">
                <a:solidFill>
                  <a:schemeClr val="bg1"/>
                </a:solidFill>
              </a:rPr>
              <a:t>Plán implementace 2026</a:t>
            </a:r>
            <a:endParaRPr lang="cs-CZ" sz="2000" dirty="0">
              <a:solidFill>
                <a:schemeClr val="bg1"/>
              </a:solidFill>
            </a:endParaRPr>
          </a:p>
          <a:p>
            <a:pPr lvl="2" indent="-504000">
              <a:lnSpc>
                <a:spcPct val="100000"/>
              </a:lnSpc>
              <a:spcBef>
                <a:spcPts val="1600"/>
              </a:spcBef>
              <a:spcAft>
                <a:spcPts val="1000"/>
              </a:spcAft>
              <a:buAutoNum type="arabicPlain" startAt="7"/>
            </a:pPr>
            <a:endParaRPr lang="en-GB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35969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5E1916-22B8-2721-23FA-C8E69CE81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1600"/>
              </a:spcBef>
            </a:pPr>
            <a:r>
              <a:rPr lang="cs-CZ" dirty="0"/>
              <a:t>R</a:t>
            </a:r>
            <a:r>
              <a:rPr lang="en-GB" dirty="0"/>
              <a:t>ole a </a:t>
            </a:r>
            <a:r>
              <a:rPr lang="en-GB" dirty="0" err="1"/>
              <a:t>význam</a:t>
            </a:r>
            <a:r>
              <a:rPr lang="cs-CZ" dirty="0"/>
              <a:t> RIS3 strategie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AADFDF2-38F1-B914-E4BE-28D05EB52C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3600" y="1878257"/>
            <a:ext cx="10814400" cy="2953846"/>
          </a:xfrm>
        </p:spPr>
        <p:txBody>
          <a:bodyPr>
            <a:normAutofit fontScale="92500" lnSpcReduction="10000"/>
          </a:bodyPr>
          <a:lstStyle/>
          <a:p>
            <a:r>
              <a:rPr lang="cs-CZ" sz="2800" dirty="0"/>
              <a:t>Osvědčený nástroj </a:t>
            </a:r>
            <a:r>
              <a:rPr lang="pt-BR" sz="2800" dirty="0"/>
              <a:t>koordinace investic do </a:t>
            </a:r>
            <a:r>
              <a:rPr lang="cs-CZ" sz="2800" dirty="0"/>
              <a:t>VaVaI</a:t>
            </a:r>
            <a:r>
              <a:rPr lang="pt-BR" sz="2800" dirty="0"/>
              <a:t> v ČR</a:t>
            </a:r>
            <a:endParaRPr lang="cs-CZ" sz="2800" dirty="0"/>
          </a:p>
          <a:p>
            <a:r>
              <a:rPr lang="cs-CZ" sz="2800" dirty="0"/>
              <a:t>Základní podmínka čerpání fondů EU v oblasti VaVaI</a:t>
            </a:r>
          </a:p>
          <a:p>
            <a:r>
              <a:rPr lang="cs-CZ" sz="2800" dirty="0"/>
              <a:t>Evidence-based přístup, EDP, tematická prioritizace</a:t>
            </a:r>
          </a:p>
          <a:p>
            <a:r>
              <a:rPr lang="cs-CZ" sz="2800" dirty="0"/>
              <a:t>V období 2021–2025 významná absorpce prostředků do inovací</a:t>
            </a:r>
          </a:p>
          <a:p>
            <a:r>
              <a:rPr lang="cs-CZ" sz="2800" dirty="0"/>
              <a:t>Významná podpora rozvoje regionálních inovačních ekosystémů</a:t>
            </a:r>
          </a:p>
          <a:p>
            <a:endParaRPr lang="cs-CZ" sz="28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131F17C-6E49-1D05-E96B-9AF531B5A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61516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194EFF-34DE-F0D5-F305-2D618E808F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E875E5F-B792-8604-E77E-665FB3C7D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Hlavní</a:t>
            </a:r>
            <a:r>
              <a:rPr lang="en-US" dirty="0"/>
              <a:t> </a:t>
            </a:r>
            <a:r>
              <a:rPr lang="en-US" dirty="0" err="1"/>
              <a:t>výsledky</a:t>
            </a:r>
            <a:r>
              <a:rPr lang="en-US" dirty="0"/>
              <a:t> 2021–2025</a:t>
            </a:r>
            <a:endParaRPr lang="cs-CZ" dirty="0"/>
          </a:p>
        </p:txBody>
      </p:sp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C224D7D4-BF9D-1EF6-8C35-A09FAACB74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4000" y="1409699"/>
            <a:ext cx="5974708" cy="4828369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pl-PL" sz="26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Operační programy (OP)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973263" algn="l"/>
              </a:tabLst>
            </a:pPr>
            <a:r>
              <a:rPr lang="pl-PL" sz="2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Celkem: 	3 755 projektů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973263" algn="l"/>
              </a:tabLst>
            </a:pPr>
            <a:r>
              <a:rPr lang="pl-PL" sz="2100" dirty="0">
                <a:latin typeface="Calibri" panose="020F0502020204030204" pitchFamily="34" charset="0"/>
                <a:ea typeface="Calibri" panose="020F0502020204030204" pitchFamily="34" charset="0"/>
              </a:rPr>
              <a:t>Celkové výdaje: 	</a:t>
            </a:r>
            <a:r>
              <a:rPr lang="pl-PL" sz="2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84,3 mld. Kč (100 %)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973263" algn="l"/>
              </a:tabLst>
            </a:pPr>
            <a:r>
              <a:rPr lang="pl-PL" sz="2100" dirty="0">
                <a:latin typeface="Calibri" panose="020F0502020204030204" pitchFamily="34" charset="0"/>
                <a:ea typeface="Calibri" panose="020F0502020204030204" pitchFamily="34" charset="0"/>
              </a:rPr>
              <a:t>Příspěvek EU: 	52,0  mld. Kč (62 %)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973263" algn="l"/>
              </a:tabLst>
            </a:pPr>
            <a:r>
              <a:rPr lang="pl-PL" sz="2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Soukromé zdroje: 	17,7 mld. Kč (21 %)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973263" algn="l"/>
              </a:tabLst>
            </a:pPr>
            <a:r>
              <a:rPr lang="pl-PL" sz="2100" dirty="0">
                <a:latin typeface="Calibri" panose="020F0502020204030204" pitchFamily="34" charset="0"/>
                <a:ea typeface="Calibri" panose="020F0502020204030204" pitchFamily="34" charset="0"/>
              </a:rPr>
              <a:t>Veřejné zdroje: 	14,5 mld. Kč (17 %)</a:t>
            </a:r>
            <a:endParaRPr lang="pl-PL" sz="2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pl-PL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pl-PL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pl-PL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sz="2100" dirty="0">
                <a:latin typeface="Calibri" panose="020F0502020204030204" pitchFamily="34" charset="0"/>
                <a:ea typeface="Calibri" panose="020F0502020204030204" pitchFamily="34" charset="0"/>
              </a:rPr>
              <a:t>Silná podpora, ale strukturální problémy přetrvávají.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pl-PL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8B34FE3-D4CF-FC30-9F3C-9ACE8240B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pPr/>
              <a:t>4</a:t>
            </a:fld>
            <a:endParaRPr lang="cs-CZ"/>
          </a:p>
        </p:txBody>
      </p:sp>
      <p:graphicFrame>
        <p:nvGraphicFramePr>
          <p:cNvPr id="11" name="Zástupný objekt grafu 7">
            <a:extLst>
              <a:ext uri="{FF2B5EF4-FFF2-40B4-BE49-F238E27FC236}">
                <a16:creationId xmlns:a16="http://schemas.microsoft.com/office/drawing/2014/main" id="{C1F5CFB1-D16C-4ABC-BB20-B542E0C48989}"/>
              </a:ext>
            </a:extLst>
          </p:cNvPr>
          <p:cNvGraphicFramePr>
            <a:graphicFrameLocks noGrp="1"/>
          </p:cNvGraphicFramePr>
          <p:nvPr>
            <p:ph type="chart" sz="quarter" idx="13"/>
            <p:extLst>
              <p:ext uri="{D42A27DB-BD31-4B8C-83A1-F6EECF244321}">
                <p14:modId xmlns:p14="http://schemas.microsoft.com/office/powerpoint/2010/main" val="485990940"/>
              </p:ext>
            </p:extLst>
          </p:nvPr>
        </p:nvGraphicFramePr>
        <p:xfrm>
          <a:off x="6353453" y="1285722"/>
          <a:ext cx="4230547" cy="5196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35406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194EFF-34DE-F0D5-F305-2D618E808F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E875E5F-B792-8604-E77E-665FB3C7D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Hlavní</a:t>
            </a:r>
            <a:r>
              <a:rPr lang="en-US" dirty="0"/>
              <a:t> </a:t>
            </a:r>
            <a:r>
              <a:rPr lang="en-US" dirty="0" err="1"/>
              <a:t>výsledky</a:t>
            </a:r>
            <a:r>
              <a:rPr lang="en-US" dirty="0"/>
              <a:t> 2021–2025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8B34FE3-D4CF-FC30-9F3C-9ACE8240B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pPr/>
              <a:t>5</a:t>
            </a:fld>
            <a:endParaRPr lang="cs-CZ"/>
          </a:p>
        </p:txBody>
      </p:sp>
      <p:graphicFrame>
        <p:nvGraphicFramePr>
          <p:cNvPr id="10" name="Zástupný objekt grafu 7">
            <a:extLst>
              <a:ext uri="{FF2B5EF4-FFF2-40B4-BE49-F238E27FC236}">
                <a16:creationId xmlns:a16="http://schemas.microsoft.com/office/drawing/2014/main" id="{9F3A1856-E6C4-4281-A0D9-F65A2A4583F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9489560"/>
              </p:ext>
            </p:extLst>
          </p:nvPr>
        </p:nvGraphicFramePr>
        <p:xfrm>
          <a:off x="6701889" y="1376885"/>
          <a:ext cx="3584058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Zástupný obsah 6">
            <a:extLst>
              <a:ext uri="{FF2B5EF4-FFF2-40B4-BE49-F238E27FC236}">
                <a16:creationId xmlns:a16="http://schemas.microsoft.com/office/drawing/2014/main" id="{9234B398-F69E-4246-946A-B53722F9E69F}"/>
              </a:ext>
            </a:extLst>
          </p:cNvPr>
          <p:cNvSpPr txBox="1">
            <a:spLocks/>
          </p:cNvSpPr>
          <p:nvPr/>
        </p:nvSpPr>
        <p:spPr>
          <a:xfrm>
            <a:off x="684000" y="1376885"/>
            <a:ext cx="5896554" cy="3428023"/>
          </a:xfrm>
          <a:prstGeom prst="rect">
            <a:avLst/>
          </a:prstGeom>
        </p:spPr>
        <p:txBody>
          <a:bodyPr vert="horz" lIns="0" tIns="0" rIns="0" bIns="0" rtlCol="0">
            <a:normAutofit lnSpcReduction="10000"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1800"/>
              </a:spcAft>
              <a:buFont typeface="Wingdings" pitchFamily="2" charset="2"/>
              <a:buNone/>
              <a:defRPr sz="2000" b="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Char char="§"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504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Wingdings" pitchFamily="2" charset="2"/>
              <a:buChar char="§"/>
              <a:defRPr sz="1500" kern="1200">
                <a:solidFill>
                  <a:schemeClr val="accent3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504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Wingdings" pitchFamily="2" charset="2"/>
              <a:buChar char="§"/>
              <a:defRPr sz="1200" kern="1200">
                <a:solidFill>
                  <a:schemeClr val="accent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504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Wingdings" pitchFamily="2" charset="2"/>
              <a:buChar char="§"/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pl-PL" sz="3100" b="1" dirty="0">
                <a:latin typeface="Calibri" panose="020F0502020204030204" pitchFamily="34" charset="0"/>
                <a:ea typeface="Calibri" panose="020F0502020204030204" pitchFamily="34" charset="0"/>
              </a:rPr>
              <a:t>Národní programy (NP)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2782888" algn="l"/>
              </a:tabLst>
            </a:pPr>
            <a:r>
              <a:rPr lang="pl-PL" sz="2500" dirty="0">
                <a:latin typeface="Calibri" panose="020F0502020204030204" pitchFamily="34" charset="0"/>
                <a:ea typeface="Calibri" panose="020F0502020204030204" pitchFamily="34" charset="0"/>
              </a:rPr>
              <a:t>Celkem: 	3 547 projektů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973263" algn="l"/>
              </a:tabLst>
            </a:pPr>
            <a:r>
              <a:rPr lang="pl-PL" sz="2500" dirty="0">
                <a:latin typeface="Calibri" panose="020F0502020204030204" pitchFamily="34" charset="0"/>
                <a:ea typeface="Calibri" panose="020F0502020204030204" pitchFamily="34" charset="0"/>
              </a:rPr>
              <a:t>Celkové náklady: 	33,8 mld. Kč (100 %)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973263" algn="l"/>
              </a:tabLst>
            </a:pPr>
            <a:r>
              <a:rPr lang="pl-PL" sz="2500" dirty="0">
                <a:latin typeface="Calibri" panose="020F0502020204030204" pitchFamily="34" charset="0"/>
                <a:ea typeface="Calibri" panose="020F0502020204030204" pitchFamily="34" charset="0"/>
              </a:rPr>
              <a:t>Státní rozpočet: 	23,8  mld. Kč (70 %)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pl-PL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pl-PL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pl-PL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pl-PL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sz="2100" dirty="0">
                <a:latin typeface="Calibri" panose="020F0502020204030204" pitchFamily="34" charset="0"/>
                <a:ea typeface="Calibri" panose="020F0502020204030204" pitchFamily="34" charset="0"/>
              </a:rPr>
              <a:t>Silná podpora, ale strukturální problémy přetrvávají.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pl-PL" sz="32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93147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194EFF-34DE-F0D5-F305-2D618E808F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E875E5F-B792-8604-E77E-665FB3C7D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Hlavní</a:t>
            </a:r>
            <a:r>
              <a:rPr lang="en-US" dirty="0"/>
              <a:t> </a:t>
            </a:r>
            <a:r>
              <a:rPr lang="en-US" dirty="0" err="1"/>
              <a:t>výsledky</a:t>
            </a:r>
            <a:r>
              <a:rPr lang="en-US" dirty="0"/>
              <a:t> 2021–2025</a:t>
            </a:r>
            <a:endParaRPr lang="cs-CZ" dirty="0"/>
          </a:p>
        </p:txBody>
      </p:sp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C224D7D4-BF9D-1EF6-8C35-A09FAACB74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4000" y="1409700"/>
            <a:ext cx="5771508" cy="482836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pl-PL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Nejvíce podpořené domény RIS3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973263" algn="l"/>
                <a:tab pos="3767138" algn="l"/>
              </a:tabLst>
            </a:pP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</a:rPr>
              <a:t>Pokročilé materiály a technologie: 	8,61 mld. Kč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973263" algn="l"/>
                <a:tab pos="3767138" algn="l"/>
              </a:tabLst>
            </a:pP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</a:rPr>
              <a:t>Elektronika a digitální technologie:	4,41 mld. Kč 	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973263" algn="l"/>
                <a:tab pos="3767138" algn="l"/>
              </a:tabLst>
            </a:pP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</a:rPr>
              <a:t>Pokročilá medicína a léčiva: 	2,37 mld. Kč 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pl-PL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pl-PL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pl-PL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pl-PL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pl-PL" sz="3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8B34FE3-D4CF-FC30-9F3C-9ACE8240B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pPr/>
              <a:t>6</a:t>
            </a:fld>
            <a:endParaRPr lang="cs-CZ"/>
          </a:p>
        </p:txBody>
      </p:sp>
      <p:graphicFrame>
        <p:nvGraphicFramePr>
          <p:cNvPr id="11" name="Zástupný objekt grafu 7">
            <a:extLst>
              <a:ext uri="{FF2B5EF4-FFF2-40B4-BE49-F238E27FC236}">
                <a16:creationId xmlns:a16="http://schemas.microsoft.com/office/drawing/2014/main" id="{C1F5CFB1-D16C-4ABC-BB20-B542E0C48989}"/>
              </a:ext>
            </a:extLst>
          </p:cNvPr>
          <p:cNvGraphicFramePr>
            <a:graphicFrameLocks noGrp="1"/>
          </p:cNvGraphicFramePr>
          <p:nvPr>
            <p:ph type="chart" sz="quarter" idx="13"/>
            <p:extLst>
              <p:ext uri="{D42A27DB-BD31-4B8C-83A1-F6EECF244321}">
                <p14:modId xmlns:p14="http://schemas.microsoft.com/office/powerpoint/2010/main" val="3518976285"/>
              </p:ext>
            </p:extLst>
          </p:nvPr>
        </p:nvGraphicFramePr>
        <p:xfrm>
          <a:off x="6639926" y="1285722"/>
          <a:ext cx="4230547" cy="5196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658850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5E1916-22B8-2721-23FA-C8E69CE81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1600"/>
              </a:spcBef>
            </a:pPr>
            <a:r>
              <a:rPr lang="cs-CZ" dirty="0"/>
              <a:t>Monitoring a datová základna</a:t>
            </a:r>
            <a:endParaRPr lang="cs-CZ" sz="2800" dirty="0">
              <a:solidFill>
                <a:schemeClr val="accent3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AADFDF2-38F1-B914-E4BE-28D05EB52C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1690688"/>
            <a:ext cx="10929662" cy="3873866"/>
          </a:xfrm>
        </p:spPr>
        <p:txBody>
          <a:bodyPr>
            <a:normAutofit fontScale="85000" lnSpcReduction="20000"/>
          </a:bodyPr>
          <a:lstStyle/>
          <a:p>
            <a:r>
              <a:rPr lang="cs-CZ" b="1" dirty="0">
                <a:hlinkClick r:id="rId2"/>
              </a:rPr>
              <a:t>RIS3 portál </a:t>
            </a:r>
            <a:r>
              <a:rPr lang="cs-CZ" dirty="0"/>
              <a:t>jako centrální nástroj monitoringu () </a:t>
            </a:r>
          </a:p>
          <a:p>
            <a:r>
              <a:rPr lang="cs-CZ" dirty="0"/>
              <a:t>266 dashboardů, 2 600+ grafů, 700+ datových zdrojů</a:t>
            </a:r>
          </a:p>
          <a:p>
            <a:r>
              <a:rPr lang="cs-CZ" dirty="0"/>
              <a:t>Integrace dat: MS2021+, IS VaVaI, ČSÚ, Eurostat</a:t>
            </a:r>
          </a:p>
          <a:p>
            <a:r>
              <a:rPr lang="cs-CZ" b="1" dirty="0">
                <a:hlinkClick r:id="rId3"/>
              </a:rPr>
              <a:t>DATOVÁ MAPA</a:t>
            </a:r>
            <a:endParaRPr lang="cs-CZ" b="1" dirty="0"/>
          </a:p>
          <a:p>
            <a:r>
              <a:rPr lang="cs-CZ" b="1" dirty="0">
                <a:hlinkClick r:id="rId4"/>
              </a:rPr>
              <a:t>PŘEHLED INDIKÁTORŮ RIS3</a:t>
            </a:r>
            <a:endParaRPr lang="cs-CZ" b="1" dirty="0"/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sz="2200" dirty="0"/>
              <a:t>Monitoring umožňuje řízení RIS3 na základě dat (evidence-based policy).</a:t>
            </a:r>
            <a:endParaRPr lang="cs-CZ" dirty="0"/>
          </a:p>
          <a:p>
            <a:endParaRPr lang="cs-CZ" sz="28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131F17C-6E49-1D05-E96B-9AF531B5A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2471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5E1916-22B8-2721-23FA-C8E69CE81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1600"/>
              </a:spcBef>
            </a:pPr>
            <a:r>
              <a:rPr lang="cs-CZ" dirty="0"/>
              <a:t>EDP a řízení priorit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AADFDF2-38F1-B914-E4BE-28D05EB52C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1516967"/>
            <a:ext cx="10921846" cy="3824065"/>
          </a:xfrm>
        </p:spPr>
        <p:txBody>
          <a:bodyPr>
            <a:normAutofit/>
          </a:bodyPr>
          <a:lstStyle/>
          <a:p>
            <a:r>
              <a:rPr lang="cs-CZ" sz="2800" dirty="0"/>
              <a:t>Národní a krajské inovační platformy</a:t>
            </a:r>
          </a:p>
          <a:p>
            <a:r>
              <a:rPr lang="cs-CZ" sz="2800" dirty="0"/>
              <a:t>Aktivní zapojení odborné a podnikové sféry</a:t>
            </a:r>
          </a:p>
          <a:p>
            <a:r>
              <a:rPr lang="cs-CZ" sz="2800" dirty="0"/>
              <a:t>Hlavní témata 2025: </a:t>
            </a:r>
          </a:p>
          <a:p>
            <a:pPr lvl="1"/>
            <a:r>
              <a:rPr lang="cs-CZ" dirty="0"/>
              <a:t>Umělá inteligence</a:t>
            </a:r>
          </a:p>
          <a:p>
            <a:pPr lvl="1"/>
            <a:r>
              <a:rPr lang="cs-CZ" dirty="0"/>
              <a:t>Technologie dvojího užití</a:t>
            </a:r>
          </a:p>
          <a:p>
            <a:r>
              <a:rPr lang="cs-CZ" sz="2800" dirty="0"/>
              <a:t>Pravidelná aktualizace priorit NRIS3</a:t>
            </a:r>
          </a:p>
          <a:p>
            <a:endParaRPr lang="cs-CZ" sz="28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131F17C-6E49-1D05-E96B-9AF531B5A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55200" y="6238067"/>
            <a:ext cx="2743200" cy="365125"/>
          </a:xfrm>
        </p:spPr>
        <p:txBody>
          <a:bodyPr/>
          <a:lstStyle/>
          <a:p>
            <a:fld id="{1CF5A12E-3DFE-4C3E-9036-7893F29C52C1}" type="slidenum">
              <a:rPr lang="cs-CZ" smtClean="0"/>
              <a:t>8</a:t>
            </a:fld>
            <a:endParaRPr lang="cs-CZ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352DC85B-67E6-48A6-B086-AF6A48FA54FA}"/>
              </a:ext>
            </a:extLst>
          </p:cNvPr>
          <p:cNvSpPr txBox="1"/>
          <p:nvPr/>
        </p:nvSpPr>
        <p:spPr>
          <a:xfrm>
            <a:off x="586154" y="5341032"/>
            <a:ext cx="1101969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dirty="0">
                <a:solidFill>
                  <a:schemeClr val="bg1"/>
                </a:solidFill>
              </a:rPr>
              <a:t>Dobře nastavené EDP generuje nové priority (AI, dual-use, mise).</a:t>
            </a: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C5B46C9E-8EFA-49EC-8684-9C291C4B39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3654" y="3959551"/>
            <a:ext cx="2072192" cy="1816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30715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5E1916-22B8-2721-23FA-C8E69CE81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1600"/>
              </a:spcBef>
            </a:pPr>
            <a:r>
              <a:rPr lang="en-GB" sz="3600" dirty="0" err="1">
                <a:solidFill>
                  <a:schemeClr val="bg1"/>
                </a:solidFill>
              </a:rPr>
              <a:t>Regionální</a:t>
            </a:r>
            <a:r>
              <a:rPr lang="en-GB" sz="3600" dirty="0">
                <a:solidFill>
                  <a:schemeClr val="bg1"/>
                </a:solidFill>
              </a:rPr>
              <a:t> </a:t>
            </a:r>
            <a:r>
              <a:rPr lang="en-GB" sz="3600" dirty="0" err="1">
                <a:solidFill>
                  <a:schemeClr val="bg1"/>
                </a:solidFill>
              </a:rPr>
              <a:t>dimenze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AADFDF2-38F1-B914-E4BE-28D05EB52C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1" y="1616148"/>
            <a:ext cx="10919664" cy="4501117"/>
          </a:xfrm>
        </p:spPr>
        <p:txBody>
          <a:bodyPr>
            <a:normAutofit/>
          </a:bodyPr>
          <a:lstStyle/>
          <a:p>
            <a:r>
              <a:rPr lang="cs-CZ" sz="2800" dirty="0"/>
              <a:t>Významná koncentrace podpory (Hl. m. Praha, JMK, MSK)</a:t>
            </a:r>
          </a:p>
          <a:p>
            <a:r>
              <a:rPr lang="cs-CZ" sz="2800" dirty="0"/>
              <a:t>Smart Akcelerátor jako hlavní nástroj rozvoje kapacit</a:t>
            </a:r>
          </a:p>
          <a:p>
            <a:r>
              <a:rPr lang="cs-CZ" sz="2800" dirty="0"/>
              <a:t>Příklady krajských intervencí: </a:t>
            </a:r>
          </a:p>
          <a:p>
            <a:pPr lvl="1"/>
            <a:r>
              <a:rPr lang="cs-CZ" dirty="0"/>
              <a:t>Digitální vouchery</a:t>
            </a:r>
          </a:p>
          <a:p>
            <a:pPr lvl="1"/>
            <a:r>
              <a:rPr lang="cs-CZ" dirty="0"/>
              <a:t>Herní akcelerátory</a:t>
            </a:r>
          </a:p>
          <a:p>
            <a:pPr lvl="1"/>
            <a:r>
              <a:rPr lang="cs-CZ" dirty="0"/>
              <a:t>Podpora komercializace</a:t>
            </a:r>
          </a:p>
          <a:p>
            <a:endParaRPr lang="cs-CZ" sz="28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131F17C-6E49-1D05-E96B-9AF531B5A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55200" y="6238068"/>
            <a:ext cx="2743200" cy="365125"/>
          </a:xfrm>
        </p:spPr>
        <p:txBody>
          <a:bodyPr/>
          <a:lstStyle/>
          <a:p>
            <a:fld id="{1CF5A12E-3DFE-4C3E-9036-7893F29C52C1}" type="slidenum">
              <a:rPr lang="cs-CZ" smtClean="0"/>
              <a:t>9</a:t>
            </a:fld>
            <a:endParaRPr lang="cs-CZ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23A0042D-C00E-4E8E-B749-8D71B42A3394}"/>
              </a:ext>
            </a:extLst>
          </p:cNvPr>
          <p:cNvSpPr txBox="1"/>
          <p:nvPr/>
        </p:nvSpPr>
        <p:spPr>
          <a:xfrm>
            <a:off x="588336" y="5341031"/>
            <a:ext cx="1091966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2400" dirty="0">
                <a:solidFill>
                  <a:schemeClr val="bg1"/>
                </a:solidFill>
              </a:rPr>
              <a:t>Výrazná koncentrace podpory do několika krajů (strukturální problém).</a:t>
            </a:r>
            <a:endParaRPr lang="cs-CZ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0064374"/>
      </p:ext>
    </p:extLst>
  </p:cSld>
  <p:clrMapOvr>
    <a:masterClrMapping/>
  </p:clrMapOvr>
</p:sld>
</file>

<file path=ppt/theme/theme1.xml><?xml version="1.0" encoding="utf-8"?>
<a:theme xmlns:a="http://schemas.openxmlformats.org/drawingml/2006/main" name="JVS PPT Dark">
  <a:themeElements>
    <a:clrScheme name="JVS barvy">
      <a:dk1>
        <a:srgbClr val="545860"/>
      </a:dk1>
      <a:lt1>
        <a:srgbClr val="FFFFFF"/>
      </a:lt1>
      <a:dk2>
        <a:srgbClr val="0C1838"/>
      </a:dk2>
      <a:lt2>
        <a:srgbClr val="A7A9B3"/>
      </a:lt2>
      <a:accent1>
        <a:srgbClr val="00459B"/>
      </a:accent1>
      <a:accent2>
        <a:srgbClr val="D70C0F"/>
      </a:accent2>
      <a:accent3>
        <a:srgbClr val="F7C1B9"/>
      </a:accent3>
      <a:accent4>
        <a:srgbClr val="690527"/>
      </a:accent4>
      <a:accent5>
        <a:srgbClr val="9DC8E9"/>
      </a:accent5>
      <a:accent6>
        <a:srgbClr val="878A95"/>
      </a:accent6>
      <a:hlink>
        <a:srgbClr val="008C99"/>
      </a:hlink>
      <a:folHlink>
        <a:srgbClr val="452E73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_CZ_TMAVÁ.pptx" id="{2372122A-1944-4728-BD1A-D171574B14CC}" vid="{48B83E54-D474-4550-9B83-F5CF31AE672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53E2BC182952C44BBAFAEC6093676C6" ma:contentTypeVersion="12" ma:contentTypeDescription="Vytvoří nový dokument" ma:contentTypeScope="" ma:versionID="3ddea503870e84819258640eb5669f46">
  <xsd:schema xmlns:xsd="http://www.w3.org/2001/XMLSchema" xmlns:xs="http://www.w3.org/2001/XMLSchema" xmlns:p="http://schemas.microsoft.com/office/2006/metadata/properties" xmlns:ns2="bb50961a-01f8-4a31-97df-cc737852abde" xmlns:ns3="d6be7263-8cf3-404f-8f3a-9141da07474e" targetNamespace="http://schemas.microsoft.com/office/2006/metadata/properties" ma:root="true" ma:fieldsID="6e55fb1ba409993c0220d5cba3eec132" ns2:_="" ns3:_="">
    <xsd:import namespace="bb50961a-01f8-4a31-97df-cc737852abde"/>
    <xsd:import namespace="d6be7263-8cf3-404f-8f3a-9141da07474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50961a-01f8-4a31-97df-cc737852abd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Značky obrázků" ma:readOnly="false" ma:fieldId="{5cf76f15-5ced-4ddc-b409-7134ff3c332f}" ma:taxonomyMulti="true" ma:sspId="635b4d26-ba4a-4603-bec3-cd1f9d645e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be7263-8cf3-404f-8f3a-9141da07474e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a4821d86-a3c4-455e-8098-3dac7fa18c69}" ma:internalName="TaxCatchAll" ma:showField="CatchAllData" ma:web="d6be7263-8cf3-404f-8f3a-9141da07474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b50961a-01f8-4a31-97df-cc737852abde">
      <Terms xmlns="http://schemas.microsoft.com/office/infopath/2007/PartnerControls"/>
    </lcf76f155ced4ddcb4097134ff3c332f>
    <TaxCatchAll xmlns="d6be7263-8cf3-404f-8f3a-9141da07474e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B9B7E5F-DA52-429F-B92F-5D2486211B2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b50961a-01f8-4a31-97df-cc737852abde"/>
    <ds:schemaRef ds:uri="d6be7263-8cf3-404f-8f3a-9141da0747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D19C120-5274-443A-93A6-139E5591E124}">
  <ds:schemaRefs>
    <ds:schemaRef ds:uri="http://schemas.microsoft.com/office/2006/metadata/properties"/>
    <ds:schemaRef ds:uri="http://schemas.microsoft.com/office/infopath/2007/PartnerControls"/>
    <ds:schemaRef ds:uri="bb50961a-01f8-4a31-97df-cc737852abde"/>
    <ds:schemaRef ds:uri="d6be7263-8cf3-404f-8f3a-9141da07474e"/>
  </ds:schemaRefs>
</ds:datastoreItem>
</file>

<file path=customXml/itemProps3.xml><?xml version="1.0" encoding="utf-8"?>
<ds:datastoreItem xmlns:ds="http://schemas.openxmlformats.org/officeDocument/2006/customXml" ds:itemID="{CC91B0F1-BDD1-486A-BD8F-8AC4E1CC693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PPT_CZ_TMAVÁ</Template>
  <TotalTime>614</TotalTime>
  <Words>751</Words>
  <Application>Microsoft Office PowerPoint</Application>
  <PresentationFormat>Širokoúhlá obrazovka</PresentationFormat>
  <Paragraphs>135</Paragraphs>
  <Slides>15</Slides>
  <Notes>5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9" baseType="lpstr">
      <vt:lpstr>Arial</vt:lpstr>
      <vt:lpstr>Calibri</vt:lpstr>
      <vt:lpstr>Wingdings</vt:lpstr>
      <vt:lpstr>JVS PPT Dark</vt:lpstr>
      <vt:lpstr>Zpráva o realizaci  Národní RIS3 strategie 2025 Plán implementace 2026 </vt:lpstr>
      <vt:lpstr>Obsah</vt:lpstr>
      <vt:lpstr>Role a význam RIS3 strategie</vt:lpstr>
      <vt:lpstr>Hlavní výsledky 2021–2025</vt:lpstr>
      <vt:lpstr>Hlavní výsledky 2021–2025</vt:lpstr>
      <vt:lpstr>Hlavní výsledky 2021–2025</vt:lpstr>
      <vt:lpstr>Monitoring a datová základna</vt:lpstr>
      <vt:lpstr>EDP a řízení priorit</vt:lpstr>
      <vt:lpstr>Regionální dimenze</vt:lpstr>
      <vt:lpstr>Kontextové indikátory</vt:lpstr>
      <vt:lpstr>Klíčové problémy</vt:lpstr>
      <vt:lpstr>Hlavní doporučení</vt:lpstr>
      <vt:lpstr>Diskuse / rozhodovací body</vt:lpstr>
      <vt:lpstr>Plán implementace RIS3 2026</vt:lpstr>
      <vt:lpstr>Děkujeme za pozornost</vt:lpstr>
    </vt:vector>
  </TitlesOfParts>
  <Manager/>
  <Company>Jednotný vizuální styl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Nadpis Podnadpis</dc:title>
  <dc:subject/>
  <dc:creator>Bilík Jan</dc:creator>
  <cp:keywords/>
  <dc:description/>
  <cp:lastModifiedBy>Bilík Jan</cp:lastModifiedBy>
  <cp:revision>57</cp:revision>
  <cp:lastPrinted>2025-10-24T08:31:40Z</cp:lastPrinted>
  <dcterms:created xsi:type="dcterms:W3CDTF">2026-03-25T13:56:29Z</dcterms:created>
  <dcterms:modified xsi:type="dcterms:W3CDTF">2026-06-25T07:59:46Z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0x010100353E2BC182952C44BBAFAEC6093676C6</vt:lpwstr>
  </property>
  <property fmtid="{D5CDD505-2E9C-101B-9397-08002B2CF9AE}" pid="3" name="MediaServiceImageTags">
    <vt:lpwstr/>
  </property>
  <property fmtid="{D5CDD505-2E9C-101B-9397-08002B2CF9AE}" pid="4" name="MSIP_Label_b3564849-fbfc-4795-ad59-055bb350645f_Enabled">
    <vt:lpwstr>true</vt:lpwstr>
  </property>
  <property fmtid="{D5CDD505-2E9C-101B-9397-08002B2CF9AE}" pid="5" name="MSIP_Label_b3564849-fbfc-4795-ad59-055bb350645f_SetDate">
    <vt:lpwstr>2025-11-05T08:47:26Z</vt:lpwstr>
  </property>
  <property fmtid="{D5CDD505-2E9C-101B-9397-08002B2CF9AE}" pid="6" name="MSIP_Label_b3564849-fbfc-4795-ad59-055bb350645f_Method">
    <vt:lpwstr>Standard</vt:lpwstr>
  </property>
  <property fmtid="{D5CDD505-2E9C-101B-9397-08002B2CF9AE}" pid="7" name="MSIP_Label_b3564849-fbfc-4795-ad59-055bb350645f_Name">
    <vt:lpwstr>M102S01</vt:lpwstr>
  </property>
  <property fmtid="{D5CDD505-2E9C-101B-9397-08002B2CF9AE}" pid="8" name="MSIP_Label_b3564849-fbfc-4795-ad59-055bb350645f_SiteId">
    <vt:lpwstr>65154e19-ce31-44e2-97af-2480f4c17f95</vt:lpwstr>
  </property>
  <property fmtid="{D5CDD505-2E9C-101B-9397-08002B2CF9AE}" pid="9" name="MSIP_Label_b3564849-fbfc-4795-ad59-055bb350645f_ActionId">
    <vt:lpwstr>a46c3e65-4ee5-4762-a82b-3d1c88712a7f</vt:lpwstr>
  </property>
  <property fmtid="{D5CDD505-2E9C-101B-9397-08002B2CF9AE}" pid="10" name="MSIP_Label_b3564849-fbfc-4795-ad59-055bb350645f_ContentBits">
    <vt:lpwstr>0</vt:lpwstr>
  </property>
  <property fmtid="{D5CDD505-2E9C-101B-9397-08002B2CF9AE}" pid="11" name="MSIP_Label_b3564849-fbfc-4795-ad59-055bb350645f_Tag">
    <vt:lpwstr>10, 3, 0, 1</vt:lpwstr>
  </property>
</Properties>
</file>