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56" r:id="rId6"/>
    <p:sldId id="269" r:id="rId7"/>
    <p:sldId id="271" r:id="rId8"/>
    <p:sldId id="272" r:id="rId9"/>
    <p:sldId id="270" r:id="rId10"/>
    <p:sldId id="273" r:id="rId11"/>
    <p:sldId id="274" r:id="rId12"/>
    <p:sldId id="275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EB"/>
    <a:srgbClr val="8FAADC"/>
    <a:srgbClr val="6EA2A6"/>
    <a:srgbClr val="528184"/>
    <a:srgbClr val="395583"/>
    <a:srgbClr val="384184"/>
    <a:srgbClr val="424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6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čová Barbora" userId="588f34cd-f9d5-4e94-860d-ce5bcb23eccc" providerId="ADAL" clId="{20A0E079-A732-4E45-B1B6-6E372AF86ED2}"/>
    <pc:docChg chg="modSld">
      <pc:chgData name="Kočová Barbora" userId="588f34cd-f9d5-4e94-860d-ce5bcb23eccc" providerId="ADAL" clId="{20A0E079-A732-4E45-B1B6-6E372AF86ED2}" dt="2023-11-02T10:01:46.912" v="35" actId="20577"/>
      <pc:docMkLst>
        <pc:docMk/>
      </pc:docMkLst>
      <pc:sldChg chg="modSp mod">
        <pc:chgData name="Kočová Barbora" userId="588f34cd-f9d5-4e94-860d-ce5bcb23eccc" providerId="ADAL" clId="{20A0E079-A732-4E45-B1B6-6E372AF86ED2}" dt="2023-11-02T10:00:58.843" v="7" actId="20577"/>
        <pc:sldMkLst>
          <pc:docMk/>
          <pc:sldMk cId="1943402092" sldId="269"/>
        </pc:sldMkLst>
        <pc:spChg chg="mod">
          <ac:chgData name="Kočová Barbora" userId="588f34cd-f9d5-4e94-860d-ce5bcb23eccc" providerId="ADAL" clId="{20A0E079-A732-4E45-B1B6-6E372AF86ED2}" dt="2023-11-02T10:00:58.843" v="7" actId="20577"/>
          <ac:spMkLst>
            <pc:docMk/>
            <pc:sldMk cId="1943402092" sldId="269"/>
            <ac:spMk id="3" creationId="{5075B9E6-293C-2025-BD5A-AF678FB8B110}"/>
          </ac:spMkLst>
        </pc:spChg>
      </pc:sldChg>
      <pc:sldChg chg="modSp mod">
        <pc:chgData name="Kočová Barbora" userId="588f34cd-f9d5-4e94-860d-ce5bcb23eccc" providerId="ADAL" clId="{20A0E079-A732-4E45-B1B6-6E372AF86ED2}" dt="2023-11-02T10:01:46.912" v="35" actId="20577"/>
        <pc:sldMkLst>
          <pc:docMk/>
          <pc:sldMk cId="503073414" sldId="273"/>
        </pc:sldMkLst>
        <pc:spChg chg="mod">
          <ac:chgData name="Kočová Barbora" userId="588f34cd-f9d5-4e94-860d-ce5bcb23eccc" providerId="ADAL" clId="{20A0E079-A732-4E45-B1B6-6E372AF86ED2}" dt="2023-11-02T10:01:46.912" v="35" actId="20577"/>
          <ac:spMkLst>
            <pc:docMk/>
            <pc:sldMk cId="503073414" sldId="273"/>
            <ac:spMk id="3" creationId="{2A2D855F-494D-06B3-2C4C-3DFC18DF308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hyperlink" Target="mailto:Jmeno.Prijemni@msmt.cz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F86D6C-CA8A-69BA-306D-C11AF4D70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B5EC148-BEDB-A603-C998-5715E64AE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02EDCA-61EA-93B6-9205-D33C61A0A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BF5D9E-DB1E-30D2-B34E-4C899F05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D60B27-CE10-6F8C-4A90-1CC2667E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497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1F6845-AF4E-C7BF-D2D6-73DEDB22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1A7E18-3973-E5ED-1743-79F63786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322B94-6709-0595-DB5A-7C24AEF44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FDBB0E9-E4B4-EF26-E8BC-A3D68D05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E01378-05C5-00B6-8AA3-7D0DF1D7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7808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89602-D8A4-9263-A242-A1748F1AA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97BB91-FD4D-C5C9-F3B4-600605C8E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AD3E2C-608A-F300-52C2-3AF8092FA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9BE47-3C31-F981-9E78-DA1D4E7AD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73F5DF-714D-12EA-0FFB-1DF339A14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300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3BE194-C5A1-1646-D9B7-DCA3401A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4B7476-8BD5-4D55-D0BA-BEEE4A538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0C8173-0185-D3E9-00D3-314547F4D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779E7E-32C1-3BCE-F40C-E80F0479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4BD967C-FFED-CA28-4A09-C8FA3E1DA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CBAA3F2-2CD2-DACD-02D0-079A61299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02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8AE485-02D2-29B0-78F6-32EC4A8E2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357AA67-7F04-F88C-0CDF-9A7494461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AB7B625-FCC5-A9C3-3BAA-1796552FB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76E54F2-6323-4132-34B5-A1B817554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4F75B81-913F-053A-BB79-66C2DC2B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09BC6F9-661F-7A63-1054-F9D15339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D0718C8-37EF-9259-5F7D-1C7DB103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DAA6013-010D-D049-6D7F-2637085E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4218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42433E-FAA1-DAA9-6A6F-086B40DF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EAEBD48-4965-B0C3-0CE2-DB4B5A00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45039D0-5DE7-413B-E32B-F695CBF8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80D8E4C-4E42-A19D-FA4C-CB4E1869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7920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BA999FF-C839-A6AD-B56B-B0239B7A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B0323ED-C112-0940-65DE-2F3290DC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0EFD08C-091C-F676-7015-2F8502AE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146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FE9009-03E5-3A52-0051-51A67519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64DB76-D1DE-7726-B638-E4ECE68CE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A9B0D0D-3029-D098-B4E2-D92DFA6F1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B84481E-9C77-10E3-FBCE-F7BD611E6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7F709BC-9179-78E8-118A-47CF4017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E471D0B-02E0-0EAF-0DE8-99FCFB34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277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8A4BFB-CBD5-9E2C-0C9E-2034351B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F9D6AB1-E7D9-98D6-F338-89D0F33223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F0EE1D-841D-DD8B-8B53-976C52536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94018CE-9368-D5A0-EBF6-1A8059EEC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11877F8-1A73-98E5-A986-04AECF0D0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5C56F6E-B788-6D55-F08E-16DA3F5C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0553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469CBD-D9C5-8D5E-C8E1-86E65EC14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DF9B1A7-8AEC-F283-F57B-635EBC2A8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2764D2-537B-E7E1-D535-3EDC0F7BF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AC6759-2534-68AE-1E6C-9B6322A4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1A7E60-8307-07C2-6F33-48739FB4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2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0430F4F-49ED-F3C0-CAB9-00C492845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C4B25E2-88F9-60AA-DD27-43447AF6B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88E0F0-849B-6AC0-324A-8335DA3C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134F57-03D4-6708-3AA7-0AE9E5DB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D33143-82B4-4B53-77D1-5DA4E930D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912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 JAK titul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691665-F4D8-42C1-B599-772A725B1D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cap="all" baseline="0">
                <a:latin typeface="+mn-lt"/>
              </a:defRPr>
            </a:lvl1pPr>
          </a:lstStyle>
          <a:p>
            <a:r>
              <a:rPr lang="cs-CZ" dirty="0"/>
              <a:t>Hlavní nadpis</a:t>
            </a:r>
          </a:p>
        </p:txBody>
      </p:sp>
    </p:spTree>
    <p:extLst>
      <p:ext uri="{BB962C8B-B14F-4D97-AF65-F5344CB8AC3E}">
        <p14:creationId xmlns:p14="http://schemas.microsoft.com/office/powerpoint/2010/main" val="77619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ělící OP JAK obecn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D6E6E5-798F-49F5-B692-25AA0C3BE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757" y="2008414"/>
            <a:ext cx="7756072" cy="1420585"/>
          </a:xfrm>
        </p:spPr>
        <p:txBody>
          <a:bodyPr anchor="ctr">
            <a:noAutofit/>
          </a:bodyPr>
          <a:lstStyle>
            <a:lvl1pPr algn="l">
              <a:defRPr sz="4000" cap="all" baseline="0">
                <a:solidFill>
                  <a:srgbClr val="002060"/>
                </a:solidFill>
                <a:latin typeface="+mn-lt"/>
              </a:defRPr>
            </a:lvl1pPr>
          </a:lstStyle>
          <a:p>
            <a:r>
              <a:rPr lang="cs-CZ" dirty="0"/>
              <a:t>Dělící </a:t>
            </a:r>
            <a:r>
              <a:rPr lang="cs-CZ" dirty="0" err="1"/>
              <a:t>slide</a:t>
            </a:r>
            <a:r>
              <a:rPr lang="cs-CZ" dirty="0"/>
              <a:t> - 1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F3D385F-D0E6-4564-9C4D-C1BCAB1C79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2757" y="3543300"/>
            <a:ext cx="10564586" cy="9187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206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>
              <a:buNone/>
            </a:pPr>
            <a:r>
              <a:rPr lang="cs-CZ" sz="2400" dirty="0">
                <a:solidFill>
                  <a:srgbClr val="173070"/>
                </a:solidFill>
                <a:latin typeface="+mn-lt"/>
              </a:rPr>
              <a:t>Vzor pro obecné informace k OP JAK</a:t>
            </a:r>
            <a:endParaRPr lang="cs-CZ" sz="2400" dirty="0">
              <a:solidFill>
                <a:srgbClr val="173070"/>
              </a:solidFill>
              <a:latin typeface="Montserrat" panose="00000500000000000000" pitchFamily="50" charset="-18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43E29FC-C5AB-4A8D-89A5-C94DC4451C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800" y="0"/>
            <a:ext cx="3805200" cy="38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1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ělící PO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D6E6E5-798F-49F5-B692-25AA0C3BE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757" y="2008414"/>
            <a:ext cx="7756072" cy="1420585"/>
          </a:xfrm>
        </p:spPr>
        <p:txBody>
          <a:bodyPr anchor="ctr">
            <a:noAutofit/>
          </a:bodyPr>
          <a:lstStyle>
            <a:lvl1pPr algn="l">
              <a:defRPr sz="4000" cap="all" baseline="0">
                <a:solidFill>
                  <a:srgbClr val="002060"/>
                </a:solidFill>
              </a:defRPr>
            </a:lvl1pPr>
          </a:lstStyle>
          <a:p>
            <a:r>
              <a:rPr lang="cs-CZ" dirty="0"/>
              <a:t>Dělící </a:t>
            </a:r>
            <a:r>
              <a:rPr lang="cs-CZ" dirty="0" err="1"/>
              <a:t>slide</a:t>
            </a:r>
            <a:r>
              <a:rPr lang="cs-CZ" dirty="0"/>
              <a:t> - 2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F3D385F-D0E6-4564-9C4D-C1BCAB1C79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2757" y="3543300"/>
            <a:ext cx="10564586" cy="9187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206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>
              <a:buNone/>
            </a:pPr>
            <a:r>
              <a:rPr lang="cs-CZ" sz="2400" dirty="0">
                <a:solidFill>
                  <a:srgbClr val="173070"/>
                </a:solidFill>
                <a:latin typeface="+mn-lt"/>
              </a:rPr>
              <a:t>Vzor pro informace k prioritě 1 – Výzkum a vývoj</a:t>
            </a:r>
            <a:endParaRPr lang="cs-CZ" sz="2400" dirty="0">
              <a:solidFill>
                <a:srgbClr val="173070"/>
              </a:solidFill>
              <a:latin typeface="Montserrat" panose="00000500000000000000" pitchFamily="50" charset="-18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A4F14DD-E5DC-45CA-907A-E52FDF260D0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800" y="0"/>
            <a:ext cx="3805200" cy="38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71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ělící P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D6E6E5-798F-49F5-B692-25AA0C3BE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757" y="2008414"/>
            <a:ext cx="7756072" cy="1420585"/>
          </a:xfrm>
        </p:spPr>
        <p:txBody>
          <a:bodyPr anchor="ctr">
            <a:noAutofit/>
          </a:bodyPr>
          <a:lstStyle>
            <a:lvl1pPr algn="l">
              <a:defRPr sz="4000" cap="all" baseline="0">
                <a:solidFill>
                  <a:srgbClr val="002060"/>
                </a:solidFill>
              </a:defRPr>
            </a:lvl1pPr>
          </a:lstStyle>
          <a:p>
            <a:r>
              <a:rPr lang="cs-CZ" dirty="0"/>
              <a:t>Dělící </a:t>
            </a:r>
            <a:r>
              <a:rPr lang="cs-CZ" dirty="0" err="1"/>
              <a:t>slide</a:t>
            </a:r>
            <a:r>
              <a:rPr lang="cs-CZ" dirty="0"/>
              <a:t> - 3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F3D385F-D0E6-4564-9C4D-C1BCAB1C79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2757" y="3543300"/>
            <a:ext cx="10564586" cy="9187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206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>
              <a:buNone/>
            </a:pPr>
            <a:r>
              <a:rPr lang="cs-CZ" sz="2400" dirty="0">
                <a:solidFill>
                  <a:srgbClr val="173070"/>
                </a:solidFill>
                <a:latin typeface="+mn-lt"/>
              </a:rPr>
              <a:t>Vzor pro informace k prioritě 2 - Vzdělávání</a:t>
            </a:r>
            <a:endParaRPr lang="cs-CZ" sz="2400" dirty="0">
              <a:solidFill>
                <a:srgbClr val="173070"/>
              </a:solidFill>
              <a:latin typeface="Montserrat" panose="00000500000000000000" pitchFamily="50" charset="-18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83D7AB2-D5EE-4EA7-86CC-B0A23D728C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254" y="0"/>
            <a:ext cx="3804746" cy="380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92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ext OP JAK obecně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D6E6E5-798F-49F5-B692-25AA0C3BE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757" y="436563"/>
            <a:ext cx="10564586" cy="918707"/>
          </a:xfrm>
        </p:spPr>
        <p:txBody>
          <a:bodyPr anchor="ctr">
            <a:noAutofit/>
          </a:bodyPr>
          <a:lstStyle>
            <a:lvl1pPr algn="l">
              <a:defRPr sz="4000" cap="all" baseline="0">
                <a:solidFill>
                  <a:srgbClr val="002060"/>
                </a:solidFill>
                <a:latin typeface="+mn-lt"/>
              </a:defRPr>
            </a:lvl1pPr>
          </a:lstStyle>
          <a:p>
            <a:r>
              <a:rPr lang="cs-CZ" dirty="0"/>
              <a:t>Nadpis slidu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F3D385F-D0E6-4564-9C4D-C1BCAB1C79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2757" y="1485899"/>
            <a:ext cx="10564586" cy="408214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rgbClr val="00206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2400" dirty="0">
                <a:solidFill>
                  <a:srgbClr val="173070"/>
                </a:solidFill>
                <a:latin typeface="+mn-lt"/>
              </a:rPr>
              <a:t>Vzor pro obecné informace k OP JAK </a:t>
            </a:r>
          </a:p>
        </p:txBody>
      </p:sp>
    </p:spTree>
    <p:extLst>
      <p:ext uri="{BB962C8B-B14F-4D97-AF65-F5344CB8AC3E}">
        <p14:creationId xmlns:p14="http://schemas.microsoft.com/office/powerpoint/2010/main" val="374350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ext P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D6E6E5-798F-49F5-B692-25AA0C3BE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757" y="436563"/>
            <a:ext cx="10564586" cy="918707"/>
          </a:xfrm>
        </p:spPr>
        <p:txBody>
          <a:bodyPr anchor="ctr">
            <a:noAutofit/>
          </a:bodyPr>
          <a:lstStyle>
            <a:lvl1pPr algn="l">
              <a:defRPr sz="4000" cap="all" baseline="0">
                <a:solidFill>
                  <a:srgbClr val="002060"/>
                </a:solidFill>
              </a:defRPr>
            </a:lvl1pPr>
          </a:lstStyle>
          <a:p>
            <a:r>
              <a:rPr lang="cs-CZ" dirty="0"/>
              <a:t>Nadpis slidu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F3D385F-D0E6-4564-9C4D-C1BCAB1C79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2757" y="1485899"/>
            <a:ext cx="10564586" cy="408214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rgbClr val="00206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2400" dirty="0">
                <a:solidFill>
                  <a:srgbClr val="173070"/>
                </a:solidFill>
                <a:latin typeface="+mn-lt"/>
              </a:rPr>
              <a:t>Vzor pro informace k prioritě 1 – Výzkum a vývoj </a:t>
            </a:r>
          </a:p>
        </p:txBody>
      </p:sp>
    </p:spTree>
    <p:extLst>
      <p:ext uri="{BB962C8B-B14F-4D97-AF65-F5344CB8AC3E}">
        <p14:creationId xmlns:p14="http://schemas.microsoft.com/office/powerpoint/2010/main" val="24600262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ext PO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D6E6E5-798F-49F5-B692-25AA0C3BE2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757" y="436563"/>
            <a:ext cx="10564586" cy="918707"/>
          </a:xfrm>
        </p:spPr>
        <p:txBody>
          <a:bodyPr anchor="ctr">
            <a:noAutofit/>
          </a:bodyPr>
          <a:lstStyle>
            <a:lvl1pPr algn="l">
              <a:defRPr sz="4000" cap="all" baseline="0">
                <a:solidFill>
                  <a:srgbClr val="002060"/>
                </a:solidFill>
              </a:defRPr>
            </a:lvl1pPr>
          </a:lstStyle>
          <a:p>
            <a:r>
              <a:rPr lang="cs-CZ" dirty="0"/>
              <a:t>Nadpis slidu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F3D385F-D0E6-4564-9C4D-C1BCAB1C79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2757" y="1485899"/>
            <a:ext cx="10564586" cy="408214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rgbClr val="00206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2400" dirty="0">
                <a:solidFill>
                  <a:srgbClr val="173070"/>
                </a:solidFill>
                <a:latin typeface="+mn-lt"/>
              </a:rPr>
              <a:t>Vzor pro informace k prioritě 2 - Vzdělávání</a:t>
            </a:r>
            <a:endParaRPr lang="cs-CZ" sz="2400" dirty="0">
              <a:solidFill>
                <a:srgbClr val="173070"/>
              </a:solidFill>
              <a:latin typeface="Montserrat" panose="00000500000000000000" pitchFamily="50" charset="-18"/>
            </a:endParaRPr>
          </a:p>
          <a:p>
            <a:pPr marL="0" indent="0">
              <a:buNone/>
            </a:pPr>
            <a:endParaRPr lang="cs-CZ" sz="2400" dirty="0">
              <a:solidFill>
                <a:srgbClr val="173070"/>
              </a:solidFill>
              <a:latin typeface="Montserrat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4780598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loupce OP JA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C0946D7-1616-430F-B9AE-8F2858A996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1600" y="1463040"/>
            <a:ext cx="5220000" cy="4186990"/>
          </a:xfrm>
          <a:prstGeom prst="rect">
            <a:avLst/>
          </a:prstGeom>
        </p:spPr>
        <p:txBody>
          <a:bodyPr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173070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276B1B01-B899-D3D9-CB59-8D4F3CF735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2757" y="436563"/>
            <a:ext cx="10564586" cy="918707"/>
          </a:xfrm>
        </p:spPr>
        <p:txBody>
          <a:bodyPr anchor="ctr">
            <a:noAutofit/>
          </a:bodyPr>
          <a:lstStyle>
            <a:lvl1pPr algn="l">
              <a:defRPr sz="4000" cap="all" baseline="0">
                <a:solidFill>
                  <a:srgbClr val="002060"/>
                </a:solidFill>
              </a:defRPr>
            </a:lvl1pPr>
          </a:lstStyle>
          <a:p>
            <a:r>
              <a:rPr lang="cs-CZ" dirty="0"/>
              <a:t>NADPIS – obecně op jak</a:t>
            </a:r>
          </a:p>
        </p:txBody>
      </p:sp>
      <p:sp>
        <p:nvSpPr>
          <p:cNvPr id="7" name="Zástupný symbol pro obsah 3">
            <a:extLst>
              <a:ext uri="{FF2B5EF4-FFF2-40B4-BE49-F238E27FC236}">
                <a16:creationId xmlns:a16="http://schemas.microsoft.com/office/drawing/2014/main" id="{3ECFF8A8-2ED6-E524-5CC7-5181EAEA004D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77343" y="1463040"/>
            <a:ext cx="5220000" cy="4186990"/>
          </a:xfrm>
          <a:prstGeom prst="rect">
            <a:avLst/>
          </a:prstGeom>
        </p:spPr>
        <p:txBody>
          <a:bodyPr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173070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742920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loupce PO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B7D674-EBC9-4DC9-BBE3-809E980FD6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600" y="435600"/>
            <a:ext cx="10566000" cy="918707"/>
          </a:xfrm>
        </p:spPr>
        <p:txBody>
          <a:bodyPr>
            <a:noAutofit/>
          </a:bodyPr>
          <a:lstStyle>
            <a:lvl1pPr>
              <a:defRPr sz="4000" cap="all" baseline="0">
                <a:solidFill>
                  <a:srgbClr val="173070"/>
                </a:solidFill>
              </a:defRPr>
            </a:lvl1pPr>
          </a:lstStyle>
          <a:p>
            <a:r>
              <a:rPr lang="cs-CZ" dirty="0"/>
              <a:t>NADPIS – priorita 1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C0946D7-1616-430F-B9AE-8F2858A996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1600" y="1461600"/>
            <a:ext cx="5220000" cy="4186800"/>
          </a:xfrm>
          <a:prstGeom prst="rect">
            <a:avLst/>
          </a:prstGeom>
        </p:spPr>
        <p:txBody>
          <a:bodyPr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173070"/>
                </a:solidFill>
                <a:latin typeface="+mn-lt"/>
              </a:defRPr>
            </a:lvl1pPr>
          </a:lstStyle>
          <a:p>
            <a:pPr lvl="0"/>
            <a:r>
              <a:rPr lang="cs-CZ" dirty="0">
                <a:latin typeface="+mn-lt"/>
              </a:rPr>
              <a:t>Text</a:t>
            </a:r>
            <a:endParaRPr lang="cs-CZ" dirty="0"/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8B76395A-FCD8-4AAD-B4B9-C355D138FC3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7600" y="1461600"/>
            <a:ext cx="5220000" cy="4186800"/>
          </a:xfrm>
          <a:prstGeom prst="rect">
            <a:avLst/>
          </a:prstGeom>
        </p:spPr>
        <p:txBody>
          <a:bodyPr>
            <a:no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rgbClr val="173070"/>
                </a:solidFill>
                <a:latin typeface="+mn-lt"/>
              </a:defRPr>
            </a:lvl1pPr>
          </a:lstStyle>
          <a:p>
            <a:pPr lvl="0"/>
            <a:r>
              <a:rPr lang="cs-CZ" dirty="0">
                <a:latin typeface="+mn-lt"/>
              </a:rPr>
              <a:t>Text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62445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loupce PO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B7D674-EBC9-4DC9-BBE3-809E980FD6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600" y="435600"/>
            <a:ext cx="10566000" cy="918000"/>
          </a:xfrm>
        </p:spPr>
        <p:txBody>
          <a:bodyPr>
            <a:noAutofit/>
          </a:bodyPr>
          <a:lstStyle>
            <a:lvl1pPr>
              <a:defRPr sz="4000" cap="all" baseline="0">
                <a:solidFill>
                  <a:srgbClr val="173070"/>
                </a:solidFill>
              </a:defRPr>
            </a:lvl1pPr>
          </a:lstStyle>
          <a:p>
            <a:r>
              <a:rPr lang="cs-CZ" dirty="0"/>
              <a:t>NADPIS – priorita 2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C0946D7-1616-430F-B9AE-8F2858A996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1600" y="1461600"/>
            <a:ext cx="5220000" cy="4186800"/>
          </a:xfrm>
          <a:prstGeom prst="rect">
            <a:avLst/>
          </a:prstGeom>
        </p:spPr>
        <p:txBody>
          <a:bodyPr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173070"/>
                </a:solidFill>
                <a:latin typeface="+mn-lt"/>
              </a:defRPr>
            </a:lvl1pPr>
          </a:lstStyle>
          <a:p>
            <a:pPr lvl="0"/>
            <a:r>
              <a:rPr lang="cs-CZ" dirty="0">
                <a:latin typeface="+mn-lt"/>
              </a:rPr>
              <a:t>Text</a:t>
            </a:r>
            <a:endParaRPr lang="cs-CZ" dirty="0"/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8B76395A-FCD8-4AAD-B4B9-C355D138FC3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7600" y="1461599"/>
            <a:ext cx="5220000" cy="4186799"/>
          </a:xfrm>
          <a:prstGeom prst="rect">
            <a:avLst/>
          </a:prstGeom>
        </p:spPr>
        <p:txBody>
          <a:bodyPr>
            <a:no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rgbClr val="173070"/>
                </a:solidFill>
                <a:latin typeface="+mn-lt"/>
              </a:defRPr>
            </a:lvl1pPr>
          </a:lstStyle>
          <a:p>
            <a:pPr lvl="0"/>
            <a:r>
              <a:rPr lang="cs-CZ" dirty="0">
                <a:latin typeface="+mn-lt"/>
              </a:rPr>
              <a:t>Text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1255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691665-F4D8-42C1-B599-772A725B1D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cap="all" baseline="0"/>
            </a:lvl1pPr>
          </a:lstStyle>
          <a:p>
            <a:r>
              <a:rPr lang="cs-CZ" dirty="0"/>
              <a:t>Děkuji za pozornost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104B2D5-FA0C-46A1-8B54-36094BE26D22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38200" y="3682998"/>
            <a:ext cx="7391400" cy="210820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+mn-lt"/>
              </a:defRPr>
            </a:lvl1pPr>
          </a:lstStyle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pl-PL" sz="2000" b="1" dirty="0">
                <a:solidFill>
                  <a:srgbClr val="FF0000"/>
                </a:solidFill>
              </a:rPr>
              <a:t>Jméno Příjemní :)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cs-CZ" sz="2000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Jmeno.Prijemni@msmt.cz</a:t>
            </a:r>
            <a:endParaRPr lang="cs-CZ" sz="2000" b="1" dirty="0">
              <a:solidFill>
                <a:srgbClr val="FF0000"/>
              </a:solidFill>
            </a:endParaRPr>
          </a:p>
          <a:p>
            <a:pPr lvl="0">
              <a:lnSpc>
                <a:spcPct val="100000"/>
              </a:lnSpc>
              <a:spcBef>
                <a:spcPts val="600"/>
              </a:spcBef>
            </a:pPr>
            <a:endParaRPr lang="cs-CZ" sz="2000" b="1" dirty="0"/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cs-CZ" sz="2000" dirty="0"/>
              <a:t>Další informace o OP JAN AMOS KOMENSKÝ (2021-2027) 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cs-CZ" sz="2000" dirty="0"/>
              <a:t>jsou dostupné na webových stránkách </a:t>
            </a:r>
            <a:r>
              <a:rPr lang="cs-CZ" sz="2000" u="sng" dirty="0"/>
              <a:t>OPJAK.cz</a:t>
            </a:r>
            <a:endParaRPr lang="cs-CZ" sz="2000" dirty="0"/>
          </a:p>
          <a:p>
            <a:pPr lvl="0">
              <a:lnSpc>
                <a:spcPct val="100000"/>
              </a:lnSpc>
              <a:spcBef>
                <a:spcPts val="600"/>
              </a:spcBef>
            </a:pPr>
            <a:endParaRPr lang="cs-CZ" sz="2000" b="1" dirty="0">
              <a:solidFill>
                <a:srgbClr val="FF0000"/>
              </a:solidFill>
            </a:endParaRP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17985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F053B0D-DD3D-92A5-37D3-4687B7FA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46539E5-D06D-3F05-9EA0-4AA02D592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B2125B-D33D-4A79-C52D-16845DE6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D46B-67FF-41C8-B123-C57C47E580AE}" type="datetimeFigureOut">
              <a:rPr lang="cs-CZ" smtClean="0"/>
              <a:t>02.11.2023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3018B2A-1152-D4ED-AA7D-841C521DF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D60904-BA62-B194-DA1F-491A428E8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78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F1DFB6E-71BE-4574-B84C-CC6B16685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8271"/>
            <a:ext cx="7391400" cy="930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HLAVNÍ NADPIS</a:t>
            </a:r>
          </a:p>
        </p:txBody>
      </p:sp>
      <p:sp>
        <p:nvSpPr>
          <p:cNvPr id="4" name="Zástupný nadpis 1">
            <a:extLst>
              <a:ext uri="{FF2B5EF4-FFF2-40B4-BE49-F238E27FC236}">
                <a16:creationId xmlns:a16="http://schemas.microsoft.com/office/drawing/2014/main" id="{48DB31F2-807B-44A6-86D5-A00E1C82203B}"/>
              </a:ext>
            </a:extLst>
          </p:cNvPr>
          <p:cNvSpPr txBox="1">
            <a:spLocks/>
          </p:cNvSpPr>
          <p:nvPr userDrawn="1"/>
        </p:nvSpPr>
        <p:spPr>
          <a:xfrm>
            <a:off x="6440557" y="5923723"/>
            <a:ext cx="1789043" cy="564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baseline="0">
                <a:solidFill>
                  <a:schemeClr val="bg1"/>
                </a:solidFill>
                <a:latin typeface="Montserrat" panose="00000500000000000000" pitchFamily="50" charset="-18"/>
                <a:ea typeface="+mj-ea"/>
                <a:cs typeface="+mj-cs"/>
              </a:defRPr>
            </a:lvl1pPr>
          </a:lstStyle>
          <a:p>
            <a:pPr algn="r"/>
            <a:r>
              <a:rPr lang="cs-CZ" sz="1800" dirty="0">
                <a:latin typeface="+mn-lt"/>
              </a:rPr>
              <a:t>OPJAK.CZ</a:t>
            </a:r>
          </a:p>
          <a:p>
            <a:pPr algn="r"/>
            <a:r>
              <a:rPr lang="cs-CZ" sz="1800" dirty="0">
                <a:latin typeface="+mn-lt"/>
              </a:rPr>
              <a:t>MSMT.CZ</a:t>
            </a:r>
          </a:p>
        </p:txBody>
      </p:sp>
      <p:sp>
        <p:nvSpPr>
          <p:cNvPr id="6" name="Zástupný nadpis 1">
            <a:extLst>
              <a:ext uri="{FF2B5EF4-FFF2-40B4-BE49-F238E27FC236}">
                <a16:creationId xmlns:a16="http://schemas.microsoft.com/office/drawing/2014/main" id="{8C28DB26-D1CE-42B9-9271-2F7233807C7D}"/>
              </a:ext>
            </a:extLst>
          </p:cNvPr>
          <p:cNvSpPr txBox="1">
            <a:spLocks/>
          </p:cNvSpPr>
          <p:nvPr userDrawn="1"/>
        </p:nvSpPr>
        <p:spPr>
          <a:xfrm>
            <a:off x="838200" y="549466"/>
            <a:ext cx="4752703" cy="9307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baseline="0">
                <a:solidFill>
                  <a:schemeClr val="bg1"/>
                </a:solidFill>
                <a:latin typeface="Montserrat" panose="00000500000000000000" pitchFamily="50" charset="-18"/>
                <a:ea typeface="+mj-ea"/>
                <a:cs typeface="+mj-cs"/>
              </a:defRPr>
            </a:lvl1pPr>
          </a:lstStyle>
          <a:p>
            <a:pPr algn="l"/>
            <a:r>
              <a:rPr lang="cs-CZ" sz="2800" b="1" dirty="0">
                <a:latin typeface="Montserrat" panose="00000500000000000000" pitchFamily="50" charset="-18"/>
              </a:rPr>
              <a:t>Operační program</a:t>
            </a:r>
          </a:p>
          <a:p>
            <a:pPr algn="l"/>
            <a:r>
              <a:rPr lang="cs-CZ" sz="2800" b="1" dirty="0">
                <a:latin typeface="Montserrat" panose="00000500000000000000" pitchFamily="50" charset="-18"/>
              </a:rPr>
              <a:t>Jan Amos Komenský</a:t>
            </a:r>
          </a:p>
        </p:txBody>
      </p:sp>
    </p:spTree>
    <p:extLst>
      <p:ext uri="{BB962C8B-B14F-4D97-AF65-F5344CB8AC3E}">
        <p14:creationId xmlns:p14="http://schemas.microsoft.com/office/powerpoint/2010/main" val="44287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baseline="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Montserrat" panose="00000500000000000000" pitchFamily="50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Montserrat" panose="00000500000000000000" pitchFamily="50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Montserrat" panose="00000500000000000000" pitchFamily="50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Montserrat" panose="00000500000000000000" pitchFamily="50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Montserrat" panose="00000500000000000000" pitchFamily="50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michal.kvasnicka@msmt.cz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CDE24092-BCAE-3D2B-4232-C20F89A9F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850" y="-2753"/>
            <a:ext cx="5010150" cy="1929199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216000" rIns="216000"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Jméno projektu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„Systémová podpora implementace a řízení Národní RIS3 strategie 2023+“</a:t>
            </a:r>
          </a:p>
          <a:p>
            <a:pPr>
              <a:lnSpc>
                <a:spcPct val="110000"/>
              </a:lnSpc>
            </a:pPr>
            <a:r>
              <a:rPr lang="cs-CZ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Registrační číslo projektu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CZ.02.01.02/00/22_004/0004699</a:t>
            </a:r>
            <a:endParaRPr lang="cs-CZ" sz="2000" dirty="0"/>
          </a:p>
        </p:txBody>
      </p:sp>
      <p:pic>
        <p:nvPicPr>
          <p:cNvPr id="5" name="Obrázek 4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B49C94D4-3D75-C21C-6669-821F3F48B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941" y="5365784"/>
            <a:ext cx="7732117" cy="1102883"/>
          </a:xfrm>
          <a:prstGeom prst="rect">
            <a:avLst/>
          </a:prstGeom>
        </p:spPr>
      </p:pic>
      <p:sp>
        <p:nvSpPr>
          <p:cNvPr id="6" name="Podnadpis 2">
            <a:extLst>
              <a:ext uri="{FF2B5EF4-FFF2-40B4-BE49-F238E27FC236}">
                <a16:creationId xmlns:a16="http://schemas.microsoft.com/office/drawing/2014/main" id="{0206E2BB-711E-8B2C-577E-1DD4849F2FEA}"/>
              </a:ext>
            </a:extLst>
          </p:cNvPr>
          <p:cNvSpPr txBox="1">
            <a:spLocks/>
          </p:cNvSpPr>
          <p:nvPr/>
        </p:nvSpPr>
        <p:spPr>
          <a:xfrm>
            <a:off x="7894040" y="3697687"/>
            <a:ext cx="3843558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Grafický objekt 7" descr="Výzkum obrys">
            <a:extLst>
              <a:ext uri="{FF2B5EF4-FFF2-40B4-BE49-F238E27FC236}">
                <a16:creationId xmlns:a16="http://schemas.microsoft.com/office/drawing/2014/main" id="{0A6665DB-1D01-BAD8-9C0F-27A8053B1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3198" y="2401348"/>
            <a:ext cx="914400" cy="914400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8689C1BB-7CB8-77DC-A339-F10912B88893}"/>
              </a:ext>
            </a:extLst>
          </p:cNvPr>
          <p:cNvSpPr txBox="1">
            <a:spLocks/>
          </p:cNvSpPr>
          <p:nvPr/>
        </p:nvSpPr>
        <p:spPr>
          <a:xfrm>
            <a:off x="7181850" y="2150917"/>
            <a:ext cx="5010150" cy="1322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lIns="216000" tIns="45720" rIns="21600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Klíčová aktivita KA4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Rozvoj kompetencí a mezinárodní spolupráce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000" b="1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Datum:</a:t>
            </a:r>
            <a:r>
              <a:rPr lang="cs-CZ" sz="2000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1. 11. 2023</a:t>
            </a:r>
            <a:endParaRPr kumimoji="0" lang="cs-CZ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Podnadpis 2">
            <a:extLst>
              <a:ext uri="{FF2B5EF4-FFF2-40B4-BE49-F238E27FC236}">
                <a16:creationId xmlns:a16="http://schemas.microsoft.com/office/drawing/2014/main" id="{2E99B5E1-DB5F-C7F5-A5A8-5C51F71252BC}"/>
              </a:ext>
            </a:extLst>
          </p:cNvPr>
          <p:cNvSpPr txBox="1">
            <a:spLocks/>
          </p:cNvSpPr>
          <p:nvPr/>
        </p:nvSpPr>
        <p:spPr>
          <a:xfrm>
            <a:off x="7181850" y="3697687"/>
            <a:ext cx="5010150" cy="1369613"/>
          </a:xfrm>
          <a:prstGeom prst="rect">
            <a:avLst/>
          </a:prstGeom>
          <a:solidFill>
            <a:srgbClr val="FFFAEB"/>
          </a:solidFill>
          <a:ln>
            <a:noFill/>
          </a:ln>
        </p:spPr>
        <p:txBody>
          <a:bodyPr vert="horz" lIns="216000" tIns="45720" rIns="216000" bIns="45720" rtlCol="0" anchor="ctr" anchorCtr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*Účastí na vzdělávací akci souhlasíte se způsobem zpracování osobních údajů ze vzdělávací akce. Jedná se o osobní údaje typu jméno, příjmení, e-mail a organizace. Zpracování bude použito pro potřeby zajištění prezenční listiny a za účelem doložení podmínek projektu financovaného z OP JAK. Pravidla GDPR jsou také na webu Agentury CzechInvest.</a:t>
            </a:r>
          </a:p>
        </p:txBody>
      </p:sp>
      <p:sp>
        <p:nvSpPr>
          <p:cNvPr id="15" name="Podnadpis 2">
            <a:extLst>
              <a:ext uri="{FF2B5EF4-FFF2-40B4-BE49-F238E27FC236}">
                <a16:creationId xmlns:a16="http://schemas.microsoft.com/office/drawing/2014/main" id="{06A040FC-DF6B-F279-C12D-EFB043F60DBC}"/>
              </a:ext>
            </a:extLst>
          </p:cNvPr>
          <p:cNvSpPr txBox="1">
            <a:spLocks/>
          </p:cNvSpPr>
          <p:nvPr/>
        </p:nvSpPr>
        <p:spPr>
          <a:xfrm>
            <a:off x="1630" y="-2753"/>
            <a:ext cx="6966856" cy="5067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lIns="216000" tIns="45720" rIns="21600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6000" b="0" i="1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Návrh spolupráce RIS3 týmů s Řídicím orgánem</a:t>
            </a:r>
            <a:endParaRPr kumimoji="0" lang="cs-CZ" sz="6000" b="0" i="0" u="none" strike="noStrike" kern="100" cap="none" spc="0" normalizeH="0" baseline="0" noProof="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kern="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Michal Kvasnička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kern="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MŠMT (ŘO OP JAK)</a:t>
            </a:r>
          </a:p>
        </p:txBody>
      </p:sp>
    </p:spTree>
    <p:extLst>
      <p:ext uri="{BB962C8B-B14F-4D97-AF65-F5344CB8AC3E}">
        <p14:creationId xmlns:p14="http://schemas.microsoft.com/office/powerpoint/2010/main" val="468858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27C980-73FD-253B-3AAC-C7D7A7DE4C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Kdo je kdo v Evaluacích ve výzvě Smart Akcelerátor+ i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075B9E6-293C-2025-BD5A-AF678FB8B1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cs-CZ" b="1" dirty="0"/>
              <a:t>MPO - Tzv. Základní evaluace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/>
              <a:t>zpracovává krajský RIS3 tým na základě instrukcí Národního RIS3 aparátu; povinně jednou za dobu realizace projektu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/>
              <a:t>vyhodnocení fungování EDP na krajské úrovni (procesní evaluace) a výsledková/dopadová evaluace (tj. evaluace výsledků/efektů/dopadů realizace minimálně tří vybraných strategických intervencí krajské RIS3 strategie)</a:t>
            </a:r>
          </a:p>
          <a:p>
            <a:pPr marL="457200" indent="-457200">
              <a:buAutoNum type="arabicPeriod" startAt="2"/>
            </a:pPr>
            <a:r>
              <a:rPr lang="cs-CZ" b="1" dirty="0"/>
              <a:t>MŠMT - Součinnost Evaluační jednotce OP JAK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/>
              <a:t>v souladu s Právním aktem o poskytnutí/převodu podpory – spolupráce při dotazníkových šetřeních, účast na evaluačních rozhovorech, </a:t>
            </a:r>
            <a:r>
              <a:rPr lang="cs-CZ" dirty="0" err="1"/>
              <a:t>fokusních</a:t>
            </a:r>
            <a:r>
              <a:rPr lang="cs-CZ" dirty="0"/>
              <a:t> skupinách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/>
              <a:t>prosba o poskytování dat nad rámec vykazovaných indikátorů a definovaných SDP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340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95584A-C9A5-F51E-2994-5E9205F2BF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Právní akt a forma spolupráce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BC2B9D0-A002-D388-F2ED-0095FA2916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just">
              <a:spcAft>
                <a:spcPts val="600"/>
              </a:spcAft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Právní akt: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Příjemce je povinen v souladu s 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PpŽP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poskytovat součinnost (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 zajistit součinnost partnera)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při realizaci evaluačních aktivit v rámci OP JAK, a to po celou dobu realizace projektu,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po dobu jeho udržitelnosti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kdykoliv to bude v souvislosti s řešením projektu nutné.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Příjemce je na vyžádání Poskytovatele dotace povinen poskytnout kontakty na podpořené osoby.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případě, že bude v průběhu realizace projektu provedena evaluace nezávislými odborníky, které k tomu vyzve Poskytovatel dotace, je příjemce povinen zohlednit doporučení vzešlá z této evaluace v další části realizace projektu.</a:t>
            </a:r>
          </a:p>
          <a:p>
            <a:pPr algn="just">
              <a:spcAft>
                <a:spcPts val="600"/>
              </a:spcAft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 spolupráce: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Interní evaluace MŠMT – provádí Evaluační jednotka OP JAK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Externí evaluace – provádí externí dodavatel s pověřením MŠMT, pod dohledem a ve spolupráci s EJ OP JAK</a:t>
            </a:r>
          </a:p>
          <a:p>
            <a:pPr algn="just">
              <a:spcAft>
                <a:spcPts val="600"/>
              </a:spcAft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4145" indent="-144145" algn="just">
              <a:spcAft>
                <a:spcPts val="200"/>
              </a:spcAft>
              <a:tabLst>
                <a:tab pos="144145" algn="l"/>
              </a:tabLst>
            </a:pP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3631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58BF9C-B408-C803-EE99-ABEB3B994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757" y="105508"/>
            <a:ext cx="10564586" cy="703384"/>
          </a:xfrm>
        </p:spPr>
        <p:txBody>
          <a:bodyPr/>
          <a:lstStyle/>
          <a:p>
            <a:r>
              <a:rPr lang="cs-CZ" dirty="0"/>
              <a:t>metody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C3D7CA0-E04A-9E4C-D4CC-B079C843DF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757" y="808892"/>
            <a:ext cx="10737920" cy="485335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Dotazníkové šetření </a:t>
            </a:r>
            <a:r>
              <a:rPr lang="cs-CZ" dirty="0"/>
              <a:t>- Je většinou používáno pro sběr velkého množství odpovědí, hovoříme tedy o kvantitativní metodě. Lze ho však použít i </a:t>
            </a:r>
            <a:r>
              <a:rPr lang="cs-CZ" b="1" dirty="0"/>
              <a:t>pro sběr kvalitativních odpovědí</a:t>
            </a:r>
            <a:r>
              <a:rPr lang="cs-CZ" dirty="0"/>
              <a:t>, záleží na jeho aplikaci. Dotazníkové šetření je nejčastěji prováděno tzv. CAWI (</a:t>
            </a:r>
            <a:r>
              <a:rPr lang="cs-CZ" dirty="0" err="1"/>
              <a:t>Computer</a:t>
            </a:r>
            <a:r>
              <a:rPr lang="cs-CZ" dirty="0"/>
              <a:t> </a:t>
            </a:r>
            <a:r>
              <a:rPr lang="cs-CZ" dirty="0" err="1"/>
              <a:t>Assisted</a:t>
            </a:r>
            <a:r>
              <a:rPr lang="cs-CZ" dirty="0"/>
              <a:t> Web </a:t>
            </a:r>
            <a:r>
              <a:rPr lang="cs-CZ" dirty="0" err="1"/>
              <a:t>Interviewing</a:t>
            </a:r>
            <a:r>
              <a:rPr lang="cs-CZ" dirty="0"/>
              <a:t>).</a:t>
            </a:r>
          </a:p>
          <a:p>
            <a:endParaRPr lang="cs-CZ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Individuální rozhovor </a:t>
            </a:r>
            <a:r>
              <a:rPr lang="cs-CZ" dirty="0"/>
              <a:t>(strukturovaný, polostrukturovaný) - Rozhovor lze použít, pokud potřebujeme zjistit co nejvíce detailů ze života či pracovní oblasti respondenta, jeho zkušenosti, názory, postoje, motivy, hodnocení. Jsou předem specifikována témata. Tazatel určuje jejich pořadí.</a:t>
            </a:r>
          </a:p>
          <a:p>
            <a:endParaRPr lang="cs-CZ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 err="1"/>
              <a:t>Fokusní</a:t>
            </a:r>
            <a:r>
              <a:rPr lang="cs-CZ" b="1" dirty="0"/>
              <a:t> skupina </a:t>
            </a:r>
            <a:r>
              <a:rPr lang="cs-CZ" dirty="0"/>
              <a:t>- 6-12 účastníků, 60-120 min., homogenní složení skupiny. Diskuse probíhá na základě předem připraveného scénáře. Otázky typu „Proč…“, NE otázky „Kolik…“ (výsledkem jsou „slova/názory“, nikoli „čísla“). Účastníci mají s diskutovaným problémem přímou zkušenost, jejich zkušenost je obdobná.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9567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171818-B26B-545A-F2ED-F40383B7A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Evaluační plán op jak (aktuální verze)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6D3B790-D29B-B1EA-16DE-1B9AAA99A0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Hodnocení systémových opatření na národní úrovni na podporu výzkumného a inovačního prostředí a v oblasti strategického řízení </a:t>
            </a:r>
            <a:r>
              <a:rPr lang="cs-CZ" dirty="0" err="1"/>
              <a:t>VaV</a:t>
            </a: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Předmětem evaluace budou systémová opatření na národní úrovni, jejichž cílem bude zejména příprava výzkumného prostředí na implementaci Open Science.  </a:t>
            </a:r>
            <a:r>
              <a:rPr lang="cs-CZ" b="1" dirty="0"/>
              <a:t>Evaluace se mimo jiné bude věnovat vyhodnocování aktivit v oblasti posilování kapacit a kompetencí pro realizaci efektivního, v triple-helix sdíleného a koordinovaného řízení NRIS3 na národní úrovni a jeho propojení s úrovní regionální.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Zahrnuje výzvy Open Science I – III; </a:t>
            </a:r>
            <a:r>
              <a:rPr lang="cs-CZ" dirty="0" err="1"/>
              <a:t>IPs</a:t>
            </a:r>
            <a:r>
              <a:rPr lang="cs-CZ" dirty="0"/>
              <a:t> </a:t>
            </a:r>
            <a:r>
              <a:rPr lang="cs-CZ" dirty="0" err="1"/>
              <a:t>VaV</a:t>
            </a:r>
            <a:r>
              <a:rPr lang="cs-CZ" dirty="0"/>
              <a:t> I a II; Smart+ I a 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Externí evaluace cca 4Q 2024 </a:t>
            </a:r>
            <a:r>
              <a:rPr lang="cs-CZ"/>
              <a:t>– 4Q </a:t>
            </a:r>
            <a:r>
              <a:rPr lang="cs-CZ" dirty="0"/>
              <a:t>2027, případná interní ad hoc evaluace samotné výzvy před vyhlášením výzvy SA+ II, cca 4Q 2024/1Q 2025 </a:t>
            </a:r>
          </a:p>
        </p:txBody>
      </p:sp>
    </p:spTree>
    <p:extLst>
      <p:ext uri="{BB962C8B-B14F-4D97-AF65-F5344CB8AC3E}">
        <p14:creationId xmlns:p14="http://schemas.microsoft.com/office/powerpoint/2010/main" val="637070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D8C545-FA21-ED7A-5B93-135A609B50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707" y="147393"/>
            <a:ext cx="10564586" cy="918707"/>
          </a:xfrm>
        </p:spPr>
        <p:txBody>
          <a:bodyPr/>
          <a:lstStyle/>
          <a:p>
            <a:r>
              <a:rPr lang="cs-CZ" sz="3200" dirty="0"/>
              <a:t>Prosba o spolupráci – evidence příspěvku SA k rozvoji inovačních aktivit (Tabulka)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A2D855F-494D-06B3-2C4C-3DFC18DF30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757" y="1066100"/>
            <a:ext cx="10564586" cy="465476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Strategické intervence/projekty </a:t>
            </a:r>
            <a:r>
              <a:rPr lang="cs-CZ" dirty="0"/>
              <a:t>– název; předpokládaný rozpočet připravených SI/projektů; rozpočet schválených – nerealizovaných; rozpočet skutečně realizovaných; financování ze strany Kraje; financování z firem; financování od dalších aktérů; spolupracující organizace</a:t>
            </a:r>
          </a:p>
          <a:p>
            <a:endParaRPr lang="cs-CZ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Krajské dotační programy </a:t>
            </a:r>
            <a:r>
              <a:rPr lang="cs-CZ" dirty="0"/>
              <a:t>- Krajské dotační programy navázané na RIS3 na podporu inovačního prostředí připravené/iniciované s pomocí SA (inovační vouchery, kreativní vouchery atd.) – název; způsob podpory; částka; typ příjemce</a:t>
            </a:r>
          </a:p>
          <a:p>
            <a:endParaRPr lang="cs-CZ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Příspěvek kraje na aktivity podporující rozvoj inovačního prostředí </a:t>
            </a:r>
            <a:r>
              <a:rPr lang="cs-CZ" dirty="0"/>
              <a:t>– název; příspěvek; zdroj financování; regionální marketing</a:t>
            </a:r>
          </a:p>
          <a:p>
            <a:endParaRPr lang="cs-CZ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Aktivita asistence </a:t>
            </a:r>
            <a:r>
              <a:rPr lang="cs-CZ" dirty="0"/>
              <a:t>– název; finance na realizaci; zdroj financování; počet projektů; kofinancování strategických projektů ze strany </a:t>
            </a:r>
            <a:r>
              <a:rPr lang="cs-CZ"/>
              <a:t>příjemce voucheru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3073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7C503A-7A1C-8839-271B-6667450F13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Proč je to pro nás důležité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7B3B8CC-7872-E7AF-D355-F86964C4BC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Premisou je obtížná uchopitelnost přínosů výzvy, takže data poslouží minimálně jako: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argumentační základna pro obhajobu intervencí tohoto typu do budoucna (kolik prostředků systém „vygeneroval“);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možnost poukázat na užitečnost intervencí typu SA na konkrétních příkladech;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vstup do různých evaluačních šetření.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  <a:p>
            <a:r>
              <a:rPr lang="cs-CZ" dirty="0"/>
              <a:t>Nejedná se o soutěž mezi Kraji, startovní čára je pro každého jinde </a:t>
            </a:r>
            <a:r>
              <a:rPr lang="cs-CZ" dirty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4118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195DF1-02E6-CEAA-0718-D643497D78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C51D7C8-F16F-6435-6205-CECB3C7C6D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michal.kvasnicka@msmt.cz</a:t>
            </a:r>
            <a:endParaRPr lang="cs-CZ" dirty="0"/>
          </a:p>
          <a:p>
            <a:endParaRPr lang="cs-CZ" dirty="0"/>
          </a:p>
          <a:p>
            <a:r>
              <a:rPr lang="cs-CZ" dirty="0"/>
              <a:t>+420 773 850 746</a:t>
            </a:r>
          </a:p>
        </p:txBody>
      </p:sp>
    </p:spTree>
    <p:extLst>
      <p:ext uri="{BB962C8B-B14F-4D97-AF65-F5344CB8AC3E}">
        <p14:creationId xmlns:p14="http://schemas.microsoft.com/office/powerpoint/2010/main" val="250763211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ulní OP JA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1" ma:contentTypeDescription="Vytvoří nový dokument" ma:contentTypeScope="" ma:versionID="f7915aa1654923dd286cf04853bcba30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4b64868c61e452e0bcb724b9be421d68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67245476-8DB1-4464-BC3A-A652FECF40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6999c1-8dc3-4c99-a10f-6379e56fdda9"/>
    <ds:schemaRef ds:uri="1a7a52e0-af44-4639-b07b-96c1cee2bb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15BAA6-D557-4352-9593-122F900269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85C14A-41F8-4593-B157-D78F56CAF7A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d6999c1-8dc3-4c99-a10f-6379e56fdda9"/>
    <ds:schemaRef ds:uri="1a7a52e0-af44-4639-b07b-96c1cee2bb7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3026</TotalTime>
  <Words>845</Words>
  <Application>Microsoft Office PowerPoint</Application>
  <PresentationFormat>Širokoúhlá obrazovka</PresentationFormat>
  <Paragraphs>57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Montserrat</vt:lpstr>
      <vt:lpstr>Motiv Office</vt:lpstr>
      <vt:lpstr>Titulní OP JAK</vt:lpstr>
      <vt:lpstr>Prezentace aplikace PowerPoint</vt:lpstr>
      <vt:lpstr>Kdo je kdo v Evaluacích ve výzvě Smart Akcelerátor+ i</vt:lpstr>
      <vt:lpstr>Právní akt a forma spolupráce</vt:lpstr>
      <vt:lpstr>metody</vt:lpstr>
      <vt:lpstr>Evaluační plán op jak (aktuální verze)</vt:lpstr>
      <vt:lpstr>Prosba o spolupráci – evidence příspěvku SA k rozvoji inovačních aktivit (Tabulka)</vt:lpstr>
      <vt:lpstr>Proč je to pro nás důležité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Kočová Barbora</dc:creator>
  <cp:lastModifiedBy>Kočová Barbora</cp:lastModifiedBy>
  <cp:revision>17</cp:revision>
  <dcterms:created xsi:type="dcterms:W3CDTF">2023-10-09T07:54:26Z</dcterms:created>
  <dcterms:modified xsi:type="dcterms:W3CDTF">2023-11-02T10:01:48Z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