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10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7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69" r:id="rId2"/>
    <p:sldId id="2361" r:id="rId3"/>
    <p:sldId id="2359" r:id="rId4"/>
    <p:sldId id="2360" r:id="rId5"/>
    <p:sldId id="2362" r:id="rId6"/>
    <p:sldId id="2363" r:id="rId7"/>
    <p:sldId id="2364" r:id="rId8"/>
    <p:sldId id="2365" r:id="rId9"/>
    <p:sldId id="2356" r:id="rId10"/>
    <p:sldId id="2368" r:id="rId11"/>
    <p:sldId id="2369" r:id="rId12"/>
    <p:sldId id="2371" r:id="rId13"/>
    <p:sldId id="2372" r:id="rId14"/>
    <p:sldId id="2367" r:id="rId15"/>
    <p:sldId id="267" r:id="rId16"/>
    <p:sldId id="2366" r:id="rId17"/>
    <p:sldId id="2357" r:id="rId18"/>
    <p:sldId id="2178" r:id="rId19"/>
  </p:sldIdLst>
  <p:sldSz cx="9144000" cy="5143500" type="screen16x9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">
          <p15:clr>
            <a:srgbClr val="A4A3A4"/>
          </p15:clr>
        </p15:guide>
        <p15:guide id="2" orient="horz" pos="2857">
          <p15:clr>
            <a:srgbClr val="A4A3A4"/>
          </p15:clr>
        </p15:guide>
        <p15:guide id="3" orient="horz" pos="2634">
          <p15:clr>
            <a:srgbClr val="A4A3A4"/>
          </p15:clr>
        </p15:guide>
        <p15:guide id="4" pos="5532">
          <p15:clr>
            <a:srgbClr val="A4A3A4"/>
          </p15:clr>
        </p15:guide>
        <p15:guide id="5" pos="229">
          <p15:clr>
            <a:srgbClr val="A4A3A4"/>
          </p15:clr>
        </p15:guide>
        <p15:guide id="6" pos="1726">
          <p15:clr>
            <a:srgbClr val="A4A3A4"/>
          </p15:clr>
        </p15:guide>
        <p15:guide id="7" pos="1497">
          <p15:clr>
            <a:srgbClr val="A4A3A4"/>
          </p15:clr>
        </p15:guide>
        <p15:guide id="8" pos="3218">
          <p15:clr>
            <a:srgbClr val="A4A3A4"/>
          </p15:clr>
        </p15:guide>
        <p15:guide id="9" pos="299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rižanová Ivana" initials="KI" lastIdx="4" clrIdx="0">
    <p:extLst>
      <p:ext uri="{19B8F6BF-5375-455C-9EA6-DF929625EA0E}">
        <p15:presenceInfo xmlns:p15="http://schemas.microsoft.com/office/powerpoint/2012/main" userId="Križanová Ivan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9E0F7"/>
    <a:srgbClr val="004B8D"/>
    <a:srgbClr val="13B5EA"/>
    <a:srgbClr val="FF3399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53" autoAdjust="0"/>
    <p:restoredTop sz="61111" autoAdjust="0"/>
  </p:normalViewPr>
  <p:slideViewPr>
    <p:cSldViewPr snapToGrid="0" snapToObjects="1">
      <p:cViewPr varScale="1">
        <p:scale>
          <a:sx n="51" d="100"/>
          <a:sy n="51" d="100"/>
        </p:scale>
        <p:origin x="1692" y="36"/>
      </p:cViewPr>
      <p:guideLst>
        <p:guide orient="horz" pos="223"/>
        <p:guide orient="horz" pos="2857"/>
        <p:guide orient="horz" pos="2634"/>
        <p:guide pos="5532"/>
        <p:guide pos="229"/>
        <p:guide pos="1726"/>
        <p:guide pos="1497"/>
        <p:guide pos="3218"/>
        <p:guide pos="299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78" d="100"/>
          <a:sy n="78" d="100"/>
        </p:scale>
        <p:origin x="3978" y="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Relationship Id="rId27" Type="http://schemas.openxmlformats.org/officeDocument/2006/relationships/customXml" Target="../customXml/item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116724" cy="496332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0445" y="1"/>
            <a:ext cx="2945659" cy="496332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r">
              <a:defRPr sz="1200"/>
            </a:lvl1pPr>
          </a:lstStyle>
          <a:p>
            <a:fld id="{E0FB0F22-8DED-4CDA-BC4E-47C3EA70254F}" type="datetimeFigureOut">
              <a:rPr lang="cs-CZ" smtClean="0"/>
              <a:pPr/>
              <a:t>02.10.2024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2" y="9428584"/>
            <a:ext cx="2945659" cy="496332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0445" y="9428584"/>
            <a:ext cx="2945659" cy="496332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r">
              <a:defRPr sz="1200"/>
            </a:lvl1pPr>
          </a:lstStyle>
          <a:p>
            <a:fld id="{81C9265F-04F2-4D47-A1E7-EE74899987E2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8338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6332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5" y="1"/>
            <a:ext cx="2945659" cy="496332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r">
              <a:defRPr sz="1200"/>
            </a:lvl1pPr>
          </a:lstStyle>
          <a:p>
            <a:fld id="{440993F1-D5EC-4943-97AA-C86D9E6B9167}" type="datetimeFigureOut">
              <a:rPr lang="cs-CZ" smtClean="0"/>
              <a:pPr/>
              <a:t>02.10.2024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4538"/>
            <a:ext cx="6619875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0" tIns="45715" rIns="91430" bIns="45715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30" tIns="45715" rIns="91430" bIns="45715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2" y="9428584"/>
            <a:ext cx="2945659" cy="496332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5" y="9428584"/>
            <a:ext cx="2945659" cy="496332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r">
              <a:defRPr sz="1200"/>
            </a:lvl1pPr>
          </a:lstStyle>
          <a:p>
            <a:fld id="{E160BDDA-8E2B-4061-8BE0-CED46ED9403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15258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dnes.cz/zpravy/domaci/tornado-morava-svet-nejsilnejsi-katastrofa-vyroci.A220624_120430_domaci_vapo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acr.cz/20projekt-future-pro-megatrendy-a-velke-spolecenske-vyzvy/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Moderace DV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60BDDA-8E2B-4061-8BE0-CED46ED94034}" type="slidenum">
              <a:rPr lang="cs-CZ" smtClean="0"/>
              <a:pPr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394160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Text: „Zničující voda...“Řekni: „Toto jsou povodně, které jsme svědky i u nás. Jen za posledních pár let jsme viděli rekordní záplavy.“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60BDDA-8E2B-4061-8BE0-CED46ED94034}" type="slidenum">
              <a:rPr lang="cs-CZ" smtClean="0"/>
              <a:pPr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469868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cs-CZ" b="0" i="0" dirty="0">
                <a:solidFill>
                  <a:srgbClr val="263238"/>
                </a:solidFill>
                <a:effectLst/>
                <a:latin typeface="Inter"/>
              </a:rPr>
              <a:t>Meteorologové: Loňské tornádo na Moravě bylo jedno z nejsilnějších na </a:t>
            </a:r>
            <a:r>
              <a:rPr lang="cs-CZ" b="0" i="0" dirty="0" err="1">
                <a:solidFill>
                  <a:srgbClr val="263238"/>
                </a:solidFill>
                <a:effectLst/>
                <a:latin typeface="Inter"/>
              </a:rPr>
              <a:t>světěZdroj</a:t>
            </a:r>
            <a:r>
              <a:rPr lang="cs-CZ" b="0" i="0" dirty="0">
                <a:solidFill>
                  <a:srgbClr val="263238"/>
                </a:solidFill>
                <a:effectLst/>
                <a:latin typeface="Inter"/>
              </a:rPr>
              <a:t>: </a:t>
            </a:r>
            <a:r>
              <a:rPr lang="cs-CZ" b="0" i="0" u="none" strike="noStrike" dirty="0">
                <a:solidFill>
                  <a:srgbClr val="263238"/>
                </a:solidFill>
                <a:effectLst/>
                <a:latin typeface="Inter"/>
                <a:hlinkClick r:id="rId3"/>
              </a:rPr>
              <a:t>https://www.idnes.cz/zpravy/domaci/tornado-morava-svet-nejsilnejsi-katastrofa-vyroci.A220624_120430_domaci_vapo</a:t>
            </a:r>
            <a:endParaRPr lang="cs-CZ" b="0" i="0" dirty="0">
              <a:solidFill>
                <a:srgbClr val="263238"/>
              </a:solidFill>
              <a:effectLst/>
              <a:latin typeface="Inter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60BDDA-8E2B-4061-8BE0-CED46ED94034}" type="slidenum">
              <a:rPr lang="cs-CZ" smtClean="0"/>
              <a:pPr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552051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b="1" dirty="0"/>
              <a:t>Druhý obraz – kontrast sucha</a:t>
            </a:r>
            <a:r>
              <a:rPr lang="sk-SK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k-SK" dirty="0" err="1"/>
              <a:t>Obrázek</a:t>
            </a:r>
            <a:r>
              <a:rPr lang="sk-SK" dirty="0"/>
              <a:t> </a:t>
            </a:r>
            <a:r>
              <a:rPr lang="sk-SK" dirty="0" err="1"/>
              <a:t>prasklé</a:t>
            </a:r>
            <a:r>
              <a:rPr lang="sk-SK" dirty="0"/>
              <a:t> </a:t>
            </a:r>
            <a:r>
              <a:rPr lang="sk-SK" dirty="0" err="1"/>
              <a:t>půdy</a:t>
            </a:r>
            <a:r>
              <a:rPr lang="sk-SK" dirty="0"/>
              <a:t> a suché krajiny.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k-SK" dirty="0"/>
              <a:t>Text: „…sucho a neúroda...“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k-SK" dirty="0" err="1"/>
              <a:t>Řekni</a:t>
            </a:r>
            <a:r>
              <a:rPr lang="sk-SK" dirty="0"/>
              <a:t>: „Zároveň nás </a:t>
            </a:r>
            <a:r>
              <a:rPr lang="sk-SK" dirty="0" err="1"/>
              <a:t>trápí</a:t>
            </a:r>
            <a:r>
              <a:rPr lang="sk-SK" dirty="0"/>
              <a:t> sucha, </a:t>
            </a:r>
            <a:r>
              <a:rPr lang="sk-SK" dirty="0" err="1"/>
              <a:t>která</a:t>
            </a:r>
            <a:r>
              <a:rPr lang="sk-SK" dirty="0"/>
              <a:t> ničí </a:t>
            </a:r>
            <a:r>
              <a:rPr lang="sk-SK" dirty="0" err="1"/>
              <a:t>zemědělskou</a:t>
            </a:r>
            <a:r>
              <a:rPr lang="sk-SK" dirty="0"/>
              <a:t> </a:t>
            </a:r>
            <a:r>
              <a:rPr lang="sk-SK" dirty="0" err="1"/>
              <a:t>produkci</a:t>
            </a:r>
            <a:r>
              <a:rPr lang="sk-SK" dirty="0"/>
              <a:t> a </a:t>
            </a:r>
            <a:r>
              <a:rPr lang="sk-SK" dirty="0" err="1"/>
              <a:t>mění</a:t>
            </a:r>
            <a:r>
              <a:rPr lang="sk-SK" dirty="0"/>
              <a:t> naši krajinu.“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60BDDA-8E2B-4061-8BE0-CED46ED94034}" type="slidenum">
              <a:rPr lang="cs-CZ" smtClean="0"/>
              <a:pPr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46316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err="1"/>
              <a:t>Obrázek</a:t>
            </a:r>
            <a:r>
              <a:rPr lang="sk-SK" dirty="0"/>
              <a:t> </a:t>
            </a:r>
            <a:r>
              <a:rPr lang="sk-SK" dirty="0" err="1"/>
              <a:t>městského</a:t>
            </a:r>
            <a:r>
              <a:rPr lang="sk-SK" dirty="0"/>
              <a:t> </a:t>
            </a:r>
            <a:r>
              <a:rPr lang="sk-SK" dirty="0" err="1"/>
              <a:t>prostředí</a:t>
            </a:r>
            <a:r>
              <a:rPr lang="sk-SK" dirty="0"/>
              <a:t> (</a:t>
            </a:r>
            <a:r>
              <a:rPr lang="sk-SK" dirty="0" err="1"/>
              <a:t>může</a:t>
            </a:r>
            <a:r>
              <a:rPr lang="sk-SK" dirty="0"/>
              <a:t> </a:t>
            </a:r>
            <a:r>
              <a:rPr lang="sk-SK" dirty="0" err="1"/>
              <a:t>být</a:t>
            </a:r>
            <a:r>
              <a:rPr lang="sk-SK" dirty="0"/>
              <a:t> </a:t>
            </a:r>
            <a:r>
              <a:rPr lang="sk-SK" dirty="0" err="1"/>
              <a:t>kombinace</a:t>
            </a:r>
            <a:r>
              <a:rPr lang="sk-SK" dirty="0"/>
              <a:t> </a:t>
            </a:r>
            <a:r>
              <a:rPr lang="sk-SK" dirty="0" err="1"/>
              <a:t>předchozích</a:t>
            </a:r>
            <a:r>
              <a:rPr lang="sk-SK" dirty="0"/>
              <a:t> </a:t>
            </a:r>
            <a:r>
              <a:rPr lang="sk-SK" dirty="0" err="1"/>
              <a:t>obrazů</a:t>
            </a:r>
            <a:r>
              <a:rPr lang="sk-SK" dirty="0"/>
              <a:t>).Text: „</a:t>
            </a:r>
            <a:r>
              <a:rPr lang="sk-SK" dirty="0" err="1"/>
              <a:t>Jsme</a:t>
            </a:r>
            <a:r>
              <a:rPr lang="sk-SK" dirty="0"/>
              <a:t> </a:t>
            </a:r>
            <a:r>
              <a:rPr lang="sk-SK" dirty="0" err="1"/>
              <a:t>připraveni</a:t>
            </a:r>
            <a:r>
              <a:rPr lang="sk-SK" dirty="0"/>
              <a:t> </a:t>
            </a:r>
            <a:r>
              <a:rPr lang="sk-SK" dirty="0" err="1"/>
              <a:t>čelit</a:t>
            </a:r>
            <a:r>
              <a:rPr lang="sk-SK" dirty="0"/>
              <a:t> </a:t>
            </a:r>
            <a:r>
              <a:rPr lang="sk-SK" dirty="0" err="1"/>
              <a:t>této</a:t>
            </a:r>
            <a:r>
              <a:rPr lang="sk-SK" dirty="0"/>
              <a:t> </a:t>
            </a:r>
            <a:r>
              <a:rPr lang="sk-SK" dirty="0" err="1"/>
              <a:t>výzvě</a:t>
            </a:r>
            <a:r>
              <a:rPr lang="sk-SK" dirty="0"/>
              <a:t>?“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60BDDA-8E2B-4061-8BE0-CED46ED94034}" type="slidenum">
              <a:rPr lang="cs-CZ" smtClean="0"/>
              <a:pPr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93562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err="1"/>
              <a:t>Adaptace</a:t>
            </a:r>
            <a:r>
              <a:rPr lang="sk-SK" dirty="0"/>
              <a:t> na </a:t>
            </a:r>
            <a:r>
              <a:rPr lang="sk-SK" dirty="0" err="1"/>
              <a:t>změny</a:t>
            </a:r>
            <a:r>
              <a:rPr lang="sk-SK" dirty="0"/>
              <a:t> </a:t>
            </a:r>
            <a:r>
              <a:rPr lang="sk-SK" dirty="0" err="1"/>
              <a:t>klimatu</a:t>
            </a:r>
            <a:r>
              <a:rPr lang="sk-SK" dirty="0"/>
              <a:t> </a:t>
            </a:r>
            <a:r>
              <a:rPr lang="sk-SK" dirty="0" err="1"/>
              <a:t>není</a:t>
            </a:r>
            <a:r>
              <a:rPr lang="sk-SK" dirty="0"/>
              <a:t> </a:t>
            </a:r>
            <a:r>
              <a:rPr lang="sk-SK" dirty="0" err="1"/>
              <a:t>volitelná</a:t>
            </a:r>
            <a:r>
              <a:rPr lang="sk-SK" dirty="0"/>
              <a:t>. Je </a:t>
            </a:r>
            <a:r>
              <a:rPr lang="sk-SK" dirty="0" err="1"/>
              <a:t>nezbytná</a:t>
            </a:r>
            <a:r>
              <a:rPr lang="sk-SK" dirty="0"/>
              <a:t> pro naši </a:t>
            </a:r>
            <a:r>
              <a:rPr lang="sk-SK" dirty="0" err="1"/>
              <a:t>budoucnost</a:t>
            </a:r>
            <a:r>
              <a:rPr lang="sk-SK"/>
              <a:t>. </a:t>
            </a:r>
            <a:br>
              <a:rPr lang="cs-CZ"/>
            </a:br>
            <a:br>
              <a:rPr lang="cs-CZ"/>
            </a:br>
            <a:r>
              <a:rPr lang="cs-CZ"/>
              <a:t>VSV</a:t>
            </a:r>
            <a:r>
              <a:rPr lang="cs-CZ" dirty="0"/>
              <a:t>: </a:t>
            </a:r>
          </a:p>
          <a:p>
            <a:endParaRPr lang="cs-CZ" dirty="0"/>
          </a:p>
          <a:p>
            <a:pPr marL="342900" marR="0" lvl="0" indent="-342900" algn="just">
              <a:spcBef>
                <a:spcPts val="600"/>
              </a:spcBef>
              <a:spcAft>
                <a:spcPts val="600"/>
              </a:spcAft>
              <a:buFont typeface="Calibri" panose="020F0502020204030204" pitchFamily="34" charset="0"/>
              <a:buChar char="-"/>
            </a:pP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Adaptace na změny klimatu;</a:t>
            </a:r>
            <a:endParaRPr lang="sk-S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spcBef>
                <a:spcPts val="600"/>
              </a:spcBef>
              <a:spcAft>
                <a:spcPts val="600"/>
              </a:spcAft>
              <a:buFont typeface="Calibri" panose="020F0502020204030204" pitchFamily="34" charset="0"/>
              <a:buChar char="-"/>
            </a:pP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Připravenost na demografické změny a stárnutí obyvatel;</a:t>
            </a:r>
            <a:endParaRPr lang="sk-S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spcBef>
                <a:spcPts val="600"/>
              </a:spcBef>
              <a:spcAft>
                <a:spcPts val="600"/>
              </a:spcAft>
              <a:buFont typeface="Calibri" panose="020F0502020204030204" pitchFamily="34" charset="0"/>
              <a:buChar char="-"/>
            </a:pP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Energetická transformace a udržitelná budoucnost;</a:t>
            </a:r>
            <a:endParaRPr lang="sk-S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spcBef>
                <a:spcPts val="600"/>
              </a:spcBef>
              <a:spcAft>
                <a:spcPts val="600"/>
              </a:spcAft>
              <a:buFont typeface="Calibri" panose="020F0502020204030204" pitchFamily="34" charset="0"/>
              <a:buChar char="-"/>
            </a:pP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Důvěra v demokracii, odolnost společnosti, bezpečnost a obrana;</a:t>
            </a:r>
            <a:endParaRPr lang="sk-S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spcBef>
                <a:spcPts val="600"/>
              </a:spcBef>
              <a:spcAft>
                <a:spcPts val="600"/>
              </a:spcAft>
              <a:buFont typeface="Calibri" panose="020F0502020204030204" pitchFamily="34" charset="0"/>
              <a:buChar char="-"/>
            </a:pP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Technologická a digitální transformace ekonomiky a společnosti.</a:t>
            </a:r>
            <a:endParaRPr lang="sk-S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cs-CZ" dirty="0"/>
          </a:p>
          <a:p>
            <a:endParaRPr lang="sk-SK" dirty="0"/>
          </a:p>
          <a:p>
            <a:pPr marL="0" marR="0" algn="just">
              <a:spcBef>
                <a:spcPts val="600"/>
              </a:spcBef>
              <a:spcAft>
                <a:spcPts val="600"/>
              </a:spcAft>
            </a:pP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 identifikaci velkých společenských výzev (VSV) byla zpracována rešerše strategicko-koncepčních dokumentů zabývajících se problematikou VSV, které byly zpracovány v posledních letech v ČR a na úrovni EU. Klíčovými dokumenty zahrnutými do rešerše byly:</a:t>
            </a:r>
            <a:endParaRPr lang="sk-S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spcBef>
                <a:spcPts val="600"/>
              </a:spcBef>
              <a:spcAft>
                <a:spcPts val="600"/>
              </a:spcAft>
              <a:buFont typeface="Calibri" panose="020F0502020204030204" pitchFamily="34" charset="0"/>
              <a:buChar char="-"/>
            </a:pP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Výstupy projektu „FUTURE-PRO: Megatrendy a velké společenské výzvy“ podpořeném Technologickou agenturou ČR (TA ČR) v letech 2020 – 2021, který byl realizován institucí České priority, z. </a:t>
            </a:r>
            <a:r>
              <a:rPr lang="cs-CZ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ú.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Konečným uživatelem výsledků projektu byl Úřad vlády ČR [5], [6].</a:t>
            </a:r>
            <a:endParaRPr lang="sk-S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spcBef>
                <a:spcPts val="600"/>
              </a:spcBef>
              <a:spcAft>
                <a:spcPts val="600"/>
              </a:spcAft>
              <a:buFont typeface="Calibri" panose="020F0502020204030204" pitchFamily="34" charset="0"/>
              <a:buChar char="-"/>
            </a:pP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Dokument Dlouhodobé výzvy pro českou společnost [7], který byl v roce 2023 zpracován Technologickým centrem Praha na základě zadání Úřadu vlády ČR v projektu „Koncepční a analytická podpora RVVI“ v souvislosti s přípravou nových Národních priorit orientovaného výzkumu (NPOV) [8].</a:t>
            </a:r>
            <a:endParaRPr lang="sk-S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spcBef>
                <a:spcPts val="600"/>
              </a:spcBef>
              <a:spcAft>
                <a:spcPts val="600"/>
              </a:spcAft>
              <a:buFont typeface="Calibri" panose="020F0502020204030204" pitchFamily="34" charset="0"/>
              <a:buChar char="-"/>
            </a:pP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Národní výzkumná a inovační strategie pro inteligentní specializaci České republiky 2021–2027 (Národní RIS3 strategie, NRIS3) zpracovaná Ministerstvem průmyslu a obchodu (MPO) v roce 2021 [1]. Do rešerše byly zahrnuty především informace ke dvěma misím, které jsou v její Příloze 1. Karty tematických oblastí (verze 4, prosinec 2022) </a:t>
            </a:r>
            <a:endParaRPr lang="sk-S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spcBef>
                <a:spcPts val="600"/>
              </a:spcBef>
              <a:spcAft>
                <a:spcPts val="600"/>
              </a:spcAft>
              <a:buFont typeface="Calibri" panose="020F0502020204030204" pitchFamily="34" charset="0"/>
              <a:buChar char="-"/>
            </a:pP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Rámcový program Horizont Evropa (HE) [2]. Do rešerše byly zahrnuty zejména pracovní programy pro pilíř II „</a:t>
            </a:r>
            <a:r>
              <a:rPr lang="cs-CZ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Global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Challenges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cs-CZ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European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Industrial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Competitiveness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 a příslušné dokumenty stanovující zaměření misí v rámcovém programu HE.</a:t>
            </a:r>
            <a:endParaRPr lang="sk-S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cs-CZ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https://www.tacr.cz/20projekt-future-pro-megatrendy-a-velke-spolecenske-vyzvy/</a:t>
            </a:r>
            <a:r>
              <a:rPr lang="cs-C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sk-SK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60BDDA-8E2B-4061-8BE0-CED46ED94034}" type="slidenum">
              <a:rPr lang="cs-CZ" smtClean="0"/>
              <a:pPr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913101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algn="just">
              <a:spcBef>
                <a:spcPts val="600"/>
              </a:spcBef>
              <a:spcAft>
                <a:spcPts val="600"/>
              </a:spcAft>
            </a:pPr>
            <a:r>
              <a:rPr lang="cs-CZ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Cílem VSV „Adaptace na změny klimatu“ je přispět prostřednictvím výzkumu a inovací k získávání a efektivnímu rozvoji inovativních znalostí, metod a technologií, které umožní čelit současným i budoucím rizikům spojeným s měnícím se vývojem klimatu. Strukturace a charakteristika jednotlivých oblastí vycházejí z dokumentu DVČS [7] a odrážejí směry zahrnuté v ve výstupech projektu FUTURE-PRO a v rámcovém programu Horizont Evropa [2]. </a:t>
            </a:r>
            <a:endParaRPr lang="sk-S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spcBef>
                <a:spcPts val="600"/>
              </a:spcBef>
              <a:spcAft>
                <a:spcPts val="600"/>
              </a:spcAft>
            </a:pPr>
            <a:r>
              <a:rPr lang="cs-CZ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Tato VSV bude pro analýzu progresivních technologií, které mají potenciál pro její řešení, rozdělena do tří oblastí:</a:t>
            </a:r>
            <a:endParaRPr lang="sk-S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spcBef>
                <a:spcPts val="600"/>
              </a:spcBef>
              <a:spcAft>
                <a:spcPts val="600"/>
              </a:spcAft>
              <a:buFont typeface="Calibri" panose="020F0502020204030204" pitchFamily="34" charset="0"/>
              <a:buChar char="-"/>
            </a:pPr>
            <a:r>
              <a:rPr lang="cs-CZ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Dopady klimatických změn</a:t>
            </a:r>
            <a:endParaRPr lang="sk-S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spcBef>
                <a:spcPts val="600"/>
              </a:spcBef>
              <a:spcAft>
                <a:spcPts val="600"/>
              </a:spcAft>
              <a:buFont typeface="Calibri" panose="020F0502020204030204" pitchFamily="34" charset="0"/>
              <a:buChar char="-"/>
            </a:pPr>
            <a:r>
              <a:rPr lang="cs-CZ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Odolnost vůči klimatickým změnám a extrémním vlivům počasí</a:t>
            </a:r>
            <a:endParaRPr lang="sk-S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spcBef>
                <a:spcPts val="600"/>
              </a:spcBef>
              <a:spcAft>
                <a:spcPts val="600"/>
              </a:spcAft>
              <a:buFont typeface="Calibri" panose="020F0502020204030204" pitchFamily="34" charset="0"/>
              <a:buChar char="-"/>
            </a:pPr>
            <a:r>
              <a:rPr lang="cs-CZ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Adaptace na klimatické změny</a:t>
            </a:r>
            <a:endParaRPr lang="sk-S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spcBef>
                <a:spcPts val="600"/>
              </a:spcBef>
              <a:spcAft>
                <a:spcPts val="600"/>
              </a:spcAft>
            </a:pPr>
            <a:r>
              <a:rPr lang="cs-CZ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Výše uvedené členění vychází z rešerší relevantních dokumentů, mezi něž byly zařazeny zejména DVČS, výstupy projektu FUTURE-PRO a dokumenty zpracované v rámcovém programu Horizont Evropa.</a:t>
            </a:r>
            <a:endParaRPr lang="sk-S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spcBef>
                <a:spcPts val="600"/>
              </a:spcBef>
              <a:spcAft>
                <a:spcPts val="600"/>
              </a:spcAft>
            </a:pPr>
            <a:r>
              <a:rPr lang="cs-CZ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Oblast </a:t>
            </a:r>
            <a:r>
              <a:rPr lang="cs-CZ" sz="1800" b="1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Dopady klimatických změn</a:t>
            </a:r>
            <a:r>
              <a:rPr lang="cs-CZ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zahrnuje problematiku dopadů oteplování a klimatických změn na společnost, přírodu, infrastrukturu, včetně dopadů na hospodářství a společnost. Dále je sem zahrnuto hodnocení dopadů a souvisejících rizik, preventivní opatření a jejich zavádění i snižování negativních dopadů lidské činnosti na změnu klimatu. </a:t>
            </a:r>
            <a:endParaRPr lang="sk-S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spcBef>
                <a:spcPts val="600"/>
              </a:spcBef>
              <a:spcAft>
                <a:spcPts val="600"/>
              </a:spcAft>
            </a:pPr>
            <a:r>
              <a:rPr lang="cs-CZ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 oblasti </a:t>
            </a:r>
            <a:r>
              <a:rPr lang="cs-CZ" sz="1800" b="1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Odolnost vůči klimatickým změnám a extrémním vlivům počasí</a:t>
            </a:r>
            <a:r>
              <a:rPr lang="cs-CZ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je zahrnuto posílení odolnosti proti extrémním vlivům počasí, jako jsou například bleskové povodně, sucha, požáry, teplotní extrémy apod. Důležitou oblastí je odolnost kritických infrastruktur. Zahrnuta je také odolnost společnosti (sociální oblast).</a:t>
            </a:r>
            <a:endParaRPr lang="sk-S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spcBef>
                <a:spcPts val="600"/>
              </a:spcBef>
              <a:spcAft>
                <a:spcPts val="600"/>
              </a:spcAft>
            </a:pPr>
            <a:r>
              <a:rPr lang="cs-CZ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Oblast </a:t>
            </a:r>
            <a:r>
              <a:rPr lang="cs-CZ" sz="1800" b="1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Adaptace na klimatické změny</a:t>
            </a:r>
            <a:r>
              <a:rPr lang="cs-CZ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je zaměřena na problematiku adaptace na klimatické změny v několika oblastech, které budou klimatickými změnami a globálním oteplováním významně zasaženy – přírodní prostředí, zemědělství, zdraví obyvatel a zdravotní systém.</a:t>
            </a:r>
            <a:endParaRPr lang="sk-S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spcBef>
                <a:spcPts val="600"/>
              </a:spcBef>
              <a:spcAft>
                <a:spcPts val="600"/>
              </a:spcAft>
            </a:pPr>
            <a:r>
              <a:rPr lang="cs-CZ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 části týkající se </a:t>
            </a:r>
            <a:r>
              <a:rPr lang="cs-CZ" sz="1800" i="1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přírodního prostředí</a:t>
            </a:r>
            <a:r>
              <a:rPr lang="cs-CZ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je zahrnuto snižování schopnosti krajiny poskytovat ekosystémové služby, biologická rozmanitost (biodiverzita), voda, vodní zdroje a hospodaření s vodou, rozšiřování invazivních druhů apod. Jsou sem zahrnuta i preventivní opatření vztahující se k přírodnímu prostředí.</a:t>
            </a:r>
            <a:endParaRPr lang="sk-S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spcBef>
                <a:spcPts val="600"/>
              </a:spcBef>
              <a:spcAft>
                <a:spcPts val="600"/>
              </a:spcAft>
            </a:pPr>
            <a:r>
              <a:rPr lang="cs-CZ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 podoblasti </a:t>
            </a:r>
            <a:r>
              <a:rPr lang="cs-CZ" sz="1800" i="1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Zdraví obyvatel a zdravotní systém</a:t>
            </a:r>
            <a:r>
              <a:rPr lang="cs-CZ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je zahrnuta problematika odolnosti zdravotnického systému ve vazbě na změny klimatu a extrémní počasí, jako jsou dopady veder, extrémní události, včetně fyzického a mentálního zdraví populace, změnu životních podmínek apod. Zároveň je sem zařazena i adaptace na konkrétní hrozby související se změnou klimatu, jako jsou nové lidské choroby, zvýšená úmrtnost, nové patogeny, bakterie apod.</a:t>
            </a:r>
            <a:endParaRPr lang="sk-S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spcBef>
                <a:spcPts val="600"/>
              </a:spcBef>
              <a:spcAft>
                <a:spcPts val="600"/>
              </a:spcAft>
            </a:pPr>
            <a:r>
              <a:rPr lang="cs-CZ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 podoblasti </a:t>
            </a:r>
            <a:r>
              <a:rPr lang="cs-CZ" sz="1800" i="1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zemědělství</a:t>
            </a:r>
            <a:r>
              <a:rPr lang="cs-CZ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je zařazena zejména adaptace na problémy související s dopady klimatické změny na zemědělskou výrobu a související potravinářskou výrobu. Významnou část tvoří zabezpečení dostupnosti potravin v souvislosti s dopady změn klimatu na pěstování plodin, včetně snížení výnosů a produkční schopnosti krajiny a výskytu nových škůdců, chov užitkových zvířat apod. Zahrnuto je i ekologické zemědělství, dodržování standardů dobrého a environmentálního stavu, optimalizace hospodaření s hnojivy atd.</a:t>
            </a:r>
            <a:endParaRPr lang="sk-S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spcBef>
                <a:spcPts val="600"/>
              </a:spcBef>
              <a:spcAft>
                <a:spcPts val="600"/>
              </a:spcAft>
            </a:pPr>
            <a:r>
              <a:rPr lang="cs-CZ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 podoblasti </a:t>
            </a:r>
            <a:r>
              <a:rPr lang="cs-CZ" sz="1800" i="1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energetický systém</a:t>
            </a:r>
            <a:r>
              <a:rPr lang="cs-CZ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je zahrnuta například problematika adaptace na změny v poptávce energií (vytápění vs. klimatizace), dostupnost vodních zdrojů (chlazení) apod. Důležitou součástí je i ohrožení fyzické infrastruktury, jako jsou nadzemní přenosová a distribuční vedení, rozvodny atd. Dále je sem zahrnuta i adaptace na změny souvisejíc s výrobou energií z obnovitelných zdrojů (zejména výroba biomasy).</a:t>
            </a:r>
            <a:endParaRPr lang="sk-S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spcBef>
                <a:spcPts val="600"/>
              </a:spcBef>
              <a:spcAft>
                <a:spcPts val="600"/>
              </a:spcAft>
            </a:pPr>
            <a:r>
              <a:rPr lang="cs-CZ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 adaptací na klimatické změny do značné míry souvisí i zacházení se zdroji a surovinami. Problematika </a:t>
            </a:r>
            <a:r>
              <a:rPr lang="cs-CZ" sz="1800" i="1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oběhového hospodářství</a:t>
            </a:r>
            <a:r>
              <a:rPr lang="cs-CZ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je zařazena do VSV Energetická transformace a udržitelná budoucnost.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sk-S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60BDDA-8E2B-4061-8BE0-CED46ED94034}" type="slidenum">
              <a:rPr lang="cs-CZ" smtClean="0"/>
              <a:pPr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925381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60BDDA-8E2B-4061-8BE0-CED46ED94034}" type="slidenum">
              <a:rPr lang="cs-CZ" smtClean="0"/>
              <a:pPr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359885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60BDDA-8E2B-4061-8BE0-CED46ED94034}" type="slidenum">
              <a:rPr lang="cs-CZ" smtClean="0"/>
              <a:pPr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523549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992664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dirty="0"/>
              <a:t>Obsahově ok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s-CZ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dirty="0"/>
              <a:t>Časování ok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s-CZ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dirty="0"/>
              <a:t>Slouží jako náhražka </a:t>
            </a:r>
            <a:r>
              <a:rPr lang="cs-CZ" dirty="0" err="1"/>
              <a:t>foresightu</a:t>
            </a:r>
            <a:endParaRPr lang="cs-CZ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s-CZ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Google Shape;98;p2:notes"/>
          <p:cNvSpPr txBox="1">
            <a:spLocks noGrp="1"/>
          </p:cNvSpPr>
          <p:nvPr>
            <p:ph type="sldNum" idx="12"/>
          </p:nvPr>
        </p:nvSpPr>
        <p:spPr>
          <a:xfrm>
            <a:off x="5622798" y="6456612"/>
            <a:ext cx="4301543" cy="339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31881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714" y="0"/>
            <a:ext cx="9143999" cy="4654502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/>
          <p:cNvSpPr/>
          <p:nvPr userDrawn="1"/>
        </p:nvSpPr>
        <p:spPr>
          <a:xfrm>
            <a:off x="4851401" y="2133601"/>
            <a:ext cx="4293313" cy="3009899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/>
          <p:cNvSpPr/>
          <p:nvPr userDrawn="1"/>
        </p:nvSpPr>
        <p:spPr>
          <a:xfrm>
            <a:off x="0" y="4241007"/>
            <a:ext cx="2320925" cy="902494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63538" y="356639"/>
            <a:ext cx="8418512" cy="615553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pic>
        <p:nvPicPr>
          <p:cNvPr id="11" name="Picture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4358922"/>
            <a:ext cx="1213200" cy="5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5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1468" y="3239457"/>
            <a:ext cx="2392532" cy="1904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363538" y="977251"/>
            <a:ext cx="8418512" cy="1350000"/>
          </a:xfrm>
        </p:spPr>
        <p:txBody>
          <a:bodyPr wrap="square" lIns="0" tIns="360000" rIns="0" bIns="0">
            <a:no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/>
              <a:t>Kliknutím můžete upravit styl předlohy.</a:t>
            </a:r>
          </a:p>
        </p:txBody>
      </p:sp>
      <p:sp>
        <p:nvSpPr>
          <p:cNvPr id="12" name="Zástupný symbol pro číslo snímku 4"/>
          <p:cNvSpPr>
            <a:spLocks noGrp="1"/>
          </p:cNvSpPr>
          <p:nvPr userDrawn="1"/>
        </p:nvSpPr>
        <p:spPr>
          <a:xfrm>
            <a:off x="8400951" y="4716438"/>
            <a:ext cx="460893" cy="365125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840746-E84D-450F-9CEF-85632363BC31}" type="slidenum">
              <a:rPr lang="cs-CZ" baseline="0" smtClean="0">
                <a:solidFill>
                  <a:schemeClr val="bg1"/>
                </a:solidFill>
              </a:rPr>
              <a:pPr/>
              <a:t>‹#›</a:t>
            </a:fld>
            <a:endParaRPr lang="cs-CZ" baseline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970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10"/>
          </p:nvPr>
        </p:nvSpPr>
        <p:spPr>
          <a:xfrm>
            <a:off x="363538" y="912777"/>
            <a:ext cx="8418512" cy="326869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13174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kt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108575" y="359267"/>
            <a:ext cx="3673475" cy="430887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2800">
                <a:solidFill>
                  <a:schemeClr val="accent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14"/>
          </p:nvPr>
        </p:nvSpPr>
        <p:spPr>
          <a:xfrm>
            <a:off x="363537" y="356640"/>
            <a:ext cx="4384675" cy="3824835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5"/>
          </p:nvPr>
        </p:nvSpPr>
        <p:spPr>
          <a:xfrm>
            <a:off x="5108575" y="796532"/>
            <a:ext cx="3673475" cy="338494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13174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obsah 5"/>
          <p:cNvSpPr>
            <a:spLocks noGrp="1"/>
          </p:cNvSpPr>
          <p:nvPr>
            <p:ph sz="quarter" idx="10"/>
          </p:nvPr>
        </p:nvSpPr>
        <p:spPr>
          <a:xfrm>
            <a:off x="363538" y="908011"/>
            <a:ext cx="8418512" cy="3273464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85243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ečný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714" y="0"/>
            <a:ext cx="9143999" cy="4654502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/>
          <p:cNvSpPr/>
          <p:nvPr userDrawn="1"/>
        </p:nvSpPr>
        <p:spPr>
          <a:xfrm>
            <a:off x="4851401" y="2133601"/>
            <a:ext cx="4293313" cy="3009899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/>
          <p:cNvSpPr/>
          <p:nvPr userDrawn="1"/>
        </p:nvSpPr>
        <p:spPr>
          <a:xfrm>
            <a:off x="0" y="4241007"/>
            <a:ext cx="2320925" cy="902494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363538" y="1350000"/>
            <a:ext cx="8418512" cy="615553"/>
          </a:xfrm>
        </p:spPr>
        <p:txBody>
          <a:bodyPr anchor="t" anchorCtr="0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pic>
        <p:nvPicPr>
          <p:cNvPr id="11" name="Picture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4358922"/>
            <a:ext cx="1213200" cy="5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5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8202" y="3197067"/>
            <a:ext cx="2445797" cy="1946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Zástupný symbol pro číslo snímku 4"/>
          <p:cNvSpPr>
            <a:spLocks noGrp="1"/>
          </p:cNvSpPr>
          <p:nvPr userDrawn="1"/>
        </p:nvSpPr>
        <p:spPr>
          <a:xfrm>
            <a:off x="8453017" y="4692254"/>
            <a:ext cx="460893" cy="365125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840746-E84D-450F-9CEF-85632363BC31}" type="slidenum">
              <a:rPr lang="cs-CZ" baseline="0" smtClean="0">
                <a:solidFill>
                  <a:schemeClr val="bg1"/>
                </a:solidFill>
              </a:rPr>
              <a:pPr/>
              <a:t>‹#›</a:t>
            </a:fld>
            <a:endParaRPr lang="cs-CZ" baseline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586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w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8574" y="1931999"/>
            <a:ext cx="4035425" cy="3211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Obdélník 6"/>
          <p:cNvSpPr/>
          <p:nvPr/>
        </p:nvSpPr>
        <p:spPr>
          <a:xfrm>
            <a:off x="1" y="1"/>
            <a:ext cx="9143999" cy="45354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0" rIns="0" bIns="0" rtlCol="0" anchor="ctr"/>
          <a:lstStyle/>
          <a:p>
            <a:pPr algn="ctr"/>
            <a:endParaRPr lang="cs-CZ"/>
          </a:p>
        </p:txBody>
      </p:sp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363538" y="354013"/>
            <a:ext cx="8418512" cy="5539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363538" y="908011"/>
            <a:ext cx="8418512" cy="3273464"/>
          </a:xfrm>
          <a:prstGeom prst="rect">
            <a:avLst/>
          </a:prstGeom>
        </p:spPr>
        <p:txBody>
          <a:bodyPr vert="horz" lIns="0" tIns="360000" rIns="0" bIns="0" rtlCol="0">
            <a:normAutofit/>
          </a:bodyPr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2446234" y="4535490"/>
            <a:ext cx="2298634" cy="60801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cs-CZ" sz="900" dirty="0">
                <a:solidFill>
                  <a:schemeClr val="bg1"/>
                </a:solidFill>
              </a:rPr>
              <a:t>Odbor digitální ekonomiky a chytré specializace MPO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363538" y="4535486"/>
            <a:ext cx="1821943" cy="60801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cs-CZ" sz="900" dirty="0">
                <a:solidFill>
                  <a:schemeClr val="bg1"/>
                </a:solidFill>
              </a:rPr>
              <a:t>Systémová podpora implementace a řízení Národní RIS3 strategie 2023+</a:t>
            </a:r>
          </a:p>
        </p:txBody>
      </p:sp>
      <p:sp>
        <p:nvSpPr>
          <p:cNvPr id="9" name="Zástupný symbol pro číslo snímku 4"/>
          <p:cNvSpPr>
            <a:spLocks noGrp="1"/>
          </p:cNvSpPr>
          <p:nvPr userDrawn="1"/>
        </p:nvSpPr>
        <p:spPr>
          <a:xfrm>
            <a:off x="8134621" y="4656931"/>
            <a:ext cx="460893" cy="365125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840746-E84D-450F-9CEF-85632363BC31}" type="slidenum">
              <a:rPr lang="cs-CZ" baseline="0" smtClean="0">
                <a:solidFill>
                  <a:schemeClr val="bg1"/>
                </a:solidFill>
              </a:rPr>
              <a:pPr/>
              <a:t>‹#›</a:t>
            </a:fld>
            <a:endParaRPr lang="cs-CZ" baseline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6947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1" r:id="rId3"/>
    <p:sldLayoutId id="2147483653" r:id="rId4"/>
    <p:sldLayoutId id="2147483655" r:id="rId5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360363" indent="-360363" algn="l" defTabSz="914400" rtl="0" eaLnBrk="1" latinLnBrk="0" hangingPunct="1">
        <a:spcBef>
          <a:spcPct val="20000"/>
        </a:spcBef>
        <a:buFontTx/>
        <a:buBlip>
          <a:blip r:embed="rId8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720725" indent="-360363" algn="l" defTabSz="914400" rtl="0" eaLnBrk="1" latinLnBrk="0" hangingPunct="1">
        <a:spcBef>
          <a:spcPct val="20000"/>
        </a:spcBef>
        <a:buFontTx/>
        <a:buBlip>
          <a:blip r:embed="rId9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73150" indent="-352425" algn="l" defTabSz="914400" rtl="0" eaLnBrk="1" latinLnBrk="0" hangingPunct="1">
        <a:spcBef>
          <a:spcPct val="20000"/>
        </a:spcBef>
        <a:buFontTx/>
        <a:buBlip>
          <a:blip r:embed="rId8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435100" indent="-361950" algn="l" defTabSz="914400" rtl="0" eaLnBrk="1" latinLnBrk="0" hangingPunct="1">
        <a:spcBef>
          <a:spcPct val="20000"/>
        </a:spcBef>
        <a:buFontTx/>
        <a:buBlip>
          <a:blip r:embed="rId9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4pPr>
      <a:lvl5pPr marL="1795463" indent="-360363" algn="l" defTabSz="914400" rtl="0" eaLnBrk="1" latinLnBrk="0" hangingPunct="1">
        <a:spcBef>
          <a:spcPct val="20000"/>
        </a:spcBef>
        <a:buFontTx/>
        <a:buBlip>
          <a:blip r:embed="rId8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ris3@mpo.cz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050721" y="3626448"/>
            <a:ext cx="3409191" cy="332490"/>
          </a:xfrm>
        </p:spPr>
        <p:txBody>
          <a:bodyPr/>
          <a:lstStyle/>
          <a:p>
            <a:r>
              <a:rPr lang="cs-CZ" sz="1400" dirty="0"/>
              <a:t>Timo Štefánik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4D516C6B-595C-4802-AFC4-6A62C9590721}"/>
              </a:ext>
            </a:extLst>
          </p:cNvPr>
          <p:cNvSpPr/>
          <p:nvPr/>
        </p:nvSpPr>
        <p:spPr>
          <a:xfrm>
            <a:off x="196254" y="3958938"/>
            <a:ext cx="82426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1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2. 10. 2024</a:t>
            </a:r>
          </a:p>
          <a:p>
            <a:endParaRPr lang="cs-CZ" sz="1100" dirty="0">
              <a:solidFill>
                <a:schemeClr val="bg1"/>
              </a:solidFill>
            </a:endParaRP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CCB00159-BF39-4B95-9819-6863248C9C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9912" y="0"/>
            <a:ext cx="4699207" cy="670739"/>
          </a:xfrm>
          <a:prstGeom prst="rect">
            <a:avLst/>
          </a:prstGeom>
        </p:spPr>
      </p:pic>
      <p:sp>
        <p:nvSpPr>
          <p:cNvPr id="9" name="Nadpis 8">
            <a:extLst>
              <a:ext uri="{FF2B5EF4-FFF2-40B4-BE49-F238E27FC236}">
                <a16:creationId xmlns:a16="http://schemas.microsoft.com/office/drawing/2014/main" id="{7DDE0AE7-4413-49D9-8357-23E8282329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2148" y="1071360"/>
            <a:ext cx="7839703" cy="1661993"/>
          </a:xfrm>
        </p:spPr>
        <p:txBody>
          <a:bodyPr/>
          <a:lstStyle/>
          <a:p>
            <a:r>
              <a:rPr lang="cs-CZ" sz="54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Velká společenská výzva – Adaptace na změny klimatu</a:t>
            </a:r>
          </a:p>
        </p:txBody>
      </p:sp>
    </p:spTree>
    <p:extLst>
      <p:ext uri="{BB962C8B-B14F-4D97-AF65-F5344CB8AC3E}">
        <p14:creationId xmlns:p14="http://schemas.microsoft.com/office/powerpoint/2010/main" val="8901090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67665DF-2A46-4203-A3CA-EB6991BD4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4696" y="1979905"/>
            <a:ext cx="8418512" cy="677108"/>
          </a:xfrm>
        </p:spPr>
        <p:txBody>
          <a:bodyPr/>
          <a:lstStyle/>
          <a:p>
            <a:r>
              <a:rPr lang="cs-CZ" sz="4400" b="1" dirty="0"/>
              <a:t>Co mají tyto obrazy společného?</a:t>
            </a:r>
          </a:p>
        </p:txBody>
      </p:sp>
    </p:spTree>
    <p:extLst>
      <p:ext uri="{BB962C8B-B14F-4D97-AF65-F5344CB8AC3E}">
        <p14:creationId xmlns:p14="http://schemas.microsoft.com/office/powerpoint/2010/main" val="3347079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A8B28C0E-40E9-46A3-AD74-022668C9D4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920" y="5899"/>
            <a:ext cx="7498080" cy="5143500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22BA01AD-70E5-4C38-B799-4939F1442040}"/>
              </a:ext>
            </a:extLst>
          </p:cNvPr>
          <p:cNvSpPr txBox="1"/>
          <p:nvPr/>
        </p:nvSpPr>
        <p:spPr>
          <a:xfrm>
            <a:off x="0" y="3999763"/>
            <a:ext cx="12801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900" i="1" dirty="0">
                <a:solidFill>
                  <a:schemeClr val="bg1"/>
                </a:solidFill>
              </a:rPr>
              <a:t>Zdroj: Wikipedia</a:t>
            </a:r>
          </a:p>
        </p:txBody>
      </p:sp>
    </p:spTree>
    <p:extLst>
      <p:ext uri="{BB962C8B-B14F-4D97-AF65-F5344CB8AC3E}">
        <p14:creationId xmlns:p14="http://schemas.microsoft.com/office/powerpoint/2010/main" val="3272365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67665DF-2A46-4203-A3CA-EB6991BD4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488" y="2062496"/>
            <a:ext cx="8418512" cy="1354217"/>
          </a:xfrm>
        </p:spPr>
        <p:txBody>
          <a:bodyPr/>
          <a:lstStyle/>
          <a:p>
            <a:r>
              <a:rPr lang="cs-CZ" sz="4400" b="1" dirty="0"/>
              <a:t>Povodně: Městská část Svinov, 15. 9. 2024</a:t>
            </a:r>
          </a:p>
        </p:txBody>
      </p:sp>
    </p:spTree>
    <p:extLst>
      <p:ext uri="{BB962C8B-B14F-4D97-AF65-F5344CB8AC3E}">
        <p14:creationId xmlns:p14="http://schemas.microsoft.com/office/powerpoint/2010/main" val="25521150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22BA01AD-70E5-4C38-B799-4939F1442040}"/>
              </a:ext>
            </a:extLst>
          </p:cNvPr>
          <p:cNvSpPr txBox="1"/>
          <p:nvPr/>
        </p:nvSpPr>
        <p:spPr>
          <a:xfrm>
            <a:off x="0" y="3999763"/>
            <a:ext cx="12801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900" i="1" dirty="0">
                <a:solidFill>
                  <a:schemeClr val="bg1"/>
                </a:solidFill>
              </a:rPr>
              <a:t>Zdroj: Seznam Zprávy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F6F88D14-E407-4235-AC55-3A695C6A1B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524" y="0"/>
            <a:ext cx="753347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0112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67665DF-2A46-4203-A3CA-EB6991BD4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488" y="2062496"/>
            <a:ext cx="8418512" cy="677108"/>
          </a:xfrm>
        </p:spPr>
        <p:txBody>
          <a:bodyPr/>
          <a:lstStyle/>
          <a:p>
            <a:r>
              <a:rPr lang="cs-CZ" sz="4400" b="1" dirty="0"/>
              <a:t>Tornádo: Mikulčice, červen 2021</a:t>
            </a:r>
          </a:p>
        </p:txBody>
      </p:sp>
    </p:spTree>
    <p:extLst>
      <p:ext uri="{BB962C8B-B14F-4D97-AF65-F5344CB8AC3E}">
        <p14:creationId xmlns:p14="http://schemas.microsoft.com/office/powerpoint/2010/main" val="33868917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22BA01AD-70E5-4C38-B799-4939F1442040}"/>
              </a:ext>
            </a:extLst>
          </p:cNvPr>
          <p:cNvSpPr txBox="1"/>
          <p:nvPr/>
        </p:nvSpPr>
        <p:spPr>
          <a:xfrm>
            <a:off x="0" y="3999763"/>
            <a:ext cx="12801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900" i="1" dirty="0">
                <a:solidFill>
                  <a:schemeClr val="bg1"/>
                </a:solidFill>
              </a:rPr>
              <a:t>Zdroj: TA ČR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B4BBF5E2-A260-4287-8934-47B3FCAE5D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8724" y="0"/>
            <a:ext cx="754527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212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22BA01AD-70E5-4C38-B799-4939F1442040}"/>
              </a:ext>
            </a:extLst>
          </p:cNvPr>
          <p:cNvSpPr txBox="1"/>
          <p:nvPr/>
        </p:nvSpPr>
        <p:spPr>
          <a:xfrm>
            <a:off x="5197332" y="4880599"/>
            <a:ext cx="12801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900" i="1" dirty="0">
                <a:solidFill>
                  <a:schemeClr val="bg1"/>
                </a:solidFill>
              </a:rPr>
              <a:t>Zdroj: Novinky.cz / ISS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1528DE70-3D51-4B5B-A2FA-C3F147528E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47" y="147485"/>
            <a:ext cx="8060715" cy="452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384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2">
            <a:extLst>
              <a:ext uri="{FF2B5EF4-FFF2-40B4-BE49-F238E27FC236}">
                <a16:creationId xmlns:a16="http://schemas.microsoft.com/office/drawing/2014/main" id="{B1A75C67-5C17-DA02-B637-B3B40F9C039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936" y="0"/>
            <a:ext cx="6227064" cy="4403462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3F8A3F7A-33BD-4EE7-A8C4-0CFF9A9FC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Co je to Adaptace na změny klimatu?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F8E8463A-CFB0-48D5-87D8-8D9177E796C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10000"/>
          </a:bodyPr>
          <a:lstStyle/>
          <a:p>
            <a:r>
              <a:rPr lang="cs-CZ" dirty="0"/>
              <a:t>Definice pojmu: Opatření na </a:t>
            </a:r>
            <a:r>
              <a:rPr lang="cs-CZ" dirty="0" err="1"/>
              <a:t>mitigaci</a:t>
            </a:r>
            <a:r>
              <a:rPr lang="cs-CZ" dirty="0"/>
              <a:t> negativních dopadů změny klimatu</a:t>
            </a:r>
          </a:p>
          <a:p>
            <a:r>
              <a:rPr lang="cs-CZ" dirty="0"/>
              <a:t>Velká společenská výzva (VSV)</a:t>
            </a:r>
          </a:p>
          <a:p>
            <a:r>
              <a:rPr lang="cs-CZ" dirty="0"/>
              <a:t>Definována na základě výstupů ze strategických dokumentů ČR a EU</a:t>
            </a:r>
          </a:p>
          <a:p>
            <a:r>
              <a:rPr lang="cs-CZ" dirty="0"/>
              <a:t>Jak se liší od mise M01 (Mise Zefektivnění materiálové, energetické a emisní náročnosti ekonomiky)?</a:t>
            </a:r>
          </a:p>
          <a:p>
            <a:pPr lvl="1"/>
            <a:r>
              <a:rPr lang="cs-CZ" dirty="0"/>
              <a:t>Hlavní rozdíl:</a:t>
            </a:r>
            <a:br>
              <a:rPr lang="cs-CZ" dirty="0"/>
            </a:br>
            <a:r>
              <a:rPr lang="cs-CZ" dirty="0"/>
              <a:t>M01 – zaměření na neprohlubování klimatických změn</a:t>
            </a:r>
          </a:p>
          <a:p>
            <a:pPr lvl="1"/>
            <a:r>
              <a:rPr lang="cs-CZ" dirty="0"/>
              <a:t>Adaptace – zaměření na </a:t>
            </a:r>
            <a:r>
              <a:rPr lang="cs-CZ" dirty="0" err="1"/>
              <a:t>mitigaci</a:t>
            </a:r>
            <a:r>
              <a:rPr lang="cs-CZ" dirty="0"/>
              <a:t> již nevyhnutných důsledků klimatických změn</a:t>
            </a:r>
          </a:p>
        </p:txBody>
      </p:sp>
    </p:spTree>
    <p:extLst>
      <p:ext uri="{BB962C8B-B14F-4D97-AF65-F5344CB8AC3E}">
        <p14:creationId xmlns:p14="http://schemas.microsoft.com/office/powerpoint/2010/main" val="4610883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565E3-C466-7760-8DEA-74D5B15A4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Důležitost adaptace</a:t>
            </a:r>
            <a:endParaRPr lang="sk-SK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DBB2EA-C348-689B-E769-BF7F9FB74E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cs-CZ" dirty="0"/>
              <a:t>Poslední povodně ve střední Evropě – vůbec největší příval deště zaznamenaný ve střední Evropě (</a:t>
            </a:r>
            <a:r>
              <a:rPr lang="cs-CZ" dirty="0" err="1"/>
              <a:t>World</a:t>
            </a:r>
            <a:r>
              <a:rPr lang="cs-CZ" dirty="0"/>
              <a:t> </a:t>
            </a:r>
            <a:r>
              <a:rPr lang="cs-CZ" dirty="0" err="1"/>
              <a:t>Weather</a:t>
            </a:r>
            <a:r>
              <a:rPr lang="cs-CZ" dirty="0"/>
              <a:t> </a:t>
            </a:r>
            <a:r>
              <a:rPr lang="cs-CZ" dirty="0" err="1"/>
              <a:t>Attribution</a:t>
            </a:r>
            <a:r>
              <a:rPr lang="cs-CZ" dirty="0"/>
              <a:t>)</a:t>
            </a:r>
          </a:p>
          <a:p>
            <a:pPr lvl="1"/>
            <a:r>
              <a:rPr lang="cs-CZ" dirty="0"/>
              <a:t>Atribuční studie. Pravděpodobnost prudkých dešťů stoupá na dvojnásobek oproti stavu před průmyslovou revolucí</a:t>
            </a:r>
          </a:p>
          <a:p>
            <a:r>
              <a:rPr lang="cs-CZ" dirty="0"/>
              <a:t>Krajní projevy počasí budou v důsledku změny klimatu častější</a:t>
            </a:r>
          </a:p>
          <a:p>
            <a:pPr lvl="1"/>
            <a:r>
              <a:rPr lang="cs-CZ" dirty="0"/>
              <a:t>Častější budou tedy střídání sucha a prudkých dešťů, nízkých a vysokých teplot, až po extrémní projevy počasí (tornádo)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6559243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ADA23-0E8D-43DF-CD72-88AAEA3E2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NKÚ, 2019, kontrolní zpráva</a:t>
            </a:r>
            <a:endParaRPr lang="sk-SK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EA2E58-573B-D2F2-38D5-2CA114265F0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k-SK" dirty="0"/>
              <a:t>„</a:t>
            </a:r>
            <a:r>
              <a:rPr lang="sk-SK" u="sng" dirty="0"/>
              <a:t>V Česku chybí zásadní </a:t>
            </a:r>
            <a:r>
              <a:rPr lang="sk-SK" u="sng" dirty="0" err="1"/>
              <a:t>opatření</a:t>
            </a:r>
            <a:r>
              <a:rPr lang="sk-SK" u="sng" dirty="0"/>
              <a:t> pro boj </a:t>
            </a:r>
            <a:r>
              <a:rPr lang="sk-SK" u="sng" dirty="0" err="1"/>
              <a:t>se</a:t>
            </a:r>
            <a:r>
              <a:rPr lang="sk-SK" u="sng" dirty="0"/>
              <a:t> </a:t>
            </a:r>
            <a:r>
              <a:rPr lang="sk-SK" u="sng" dirty="0" err="1"/>
              <a:t>suchem</a:t>
            </a:r>
            <a:r>
              <a:rPr lang="sk-SK" u="sng" dirty="0"/>
              <a:t>, </a:t>
            </a:r>
            <a:r>
              <a:rPr lang="sk-SK" u="sng" dirty="0" err="1"/>
              <a:t>stejně</a:t>
            </a:r>
            <a:r>
              <a:rPr lang="sk-SK" u="sng" dirty="0"/>
              <a:t> </a:t>
            </a:r>
            <a:r>
              <a:rPr lang="sk-SK" u="sng" dirty="0" err="1"/>
              <a:t>jako</a:t>
            </a:r>
            <a:r>
              <a:rPr lang="sk-SK" u="sng" dirty="0"/>
              <a:t> </a:t>
            </a:r>
            <a:r>
              <a:rPr lang="sk-SK" u="sng" dirty="0" err="1"/>
              <a:t>potřebná</a:t>
            </a:r>
            <a:r>
              <a:rPr lang="sk-SK" u="sng" dirty="0"/>
              <a:t> </a:t>
            </a:r>
            <a:r>
              <a:rPr lang="sk-SK" u="sng" dirty="0" err="1"/>
              <a:t>právní</a:t>
            </a:r>
            <a:r>
              <a:rPr lang="sk-SK" u="sng" dirty="0"/>
              <a:t> úprava</a:t>
            </a:r>
            <a:r>
              <a:rPr lang="sk-SK" dirty="0"/>
              <a:t>.“ </a:t>
            </a:r>
            <a:r>
              <a:rPr lang="sk-SK" dirty="0" err="1"/>
              <a:t>Vyplývá</a:t>
            </a:r>
            <a:r>
              <a:rPr lang="sk-SK" dirty="0"/>
              <a:t> to </a:t>
            </a:r>
            <a:r>
              <a:rPr lang="sk-SK" dirty="0" err="1"/>
              <a:t>ze</a:t>
            </a:r>
            <a:r>
              <a:rPr lang="sk-SK" dirty="0"/>
              <a:t> </a:t>
            </a:r>
            <a:r>
              <a:rPr lang="sk-SK" dirty="0" err="1"/>
              <a:t>zjištění</a:t>
            </a:r>
            <a:r>
              <a:rPr lang="sk-SK" dirty="0"/>
              <a:t> </a:t>
            </a:r>
            <a:r>
              <a:rPr lang="sk-SK" dirty="0" err="1"/>
              <a:t>Nejvyššího</a:t>
            </a:r>
            <a:r>
              <a:rPr lang="sk-SK" dirty="0"/>
              <a:t> </a:t>
            </a:r>
            <a:r>
              <a:rPr lang="sk-SK" dirty="0" err="1"/>
              <a:t>kontrolního</a:t>
            </a:r>
            <a:r>
              <a:rPr lang="sk-SK" dirty="0"/>
              <a:t> </a:t>
            </a:r>
            <a:r>
              <a:rPr lang="sk-SK" dirty="0" err="1"/>
              <a:t>úřadu</a:t>
            </a:r>
            <a:r>
              <a:rPr lang="sk-SK" dirty="0"/>
              <a:t> (NKÚ), </a:t>
            </a:r>
            <a:r>
              <a:rPr lang="sk-SK" dirty="0" err="1"/>
              <a:t>který</a:t>
            </a:r>
            <a:r>
              <a:rPr lang="sk-SK" dirty="0"/>
              <a:t> </a:t>
            </a:r>
            <a:r>
              <a:rPr lang="sk-SK" dirty="0" err="1"/>
              <a:t>se</a:t>
            </a:r>
            <a:r>
              <a:rPr lang="sk-SK" dirty="0"/>
              <a:t> </a:t>
            </a:r>
            <a:r>
              <a:rPr lang="sk-SK" dirty="0" err="1"/>
              <a:t>zaměřil</a:t>
            </a:r>
            <a:r>
              <a:rPr lang="sk-SK" dirty="0"/>
              <a:t> na ministerstvo </a:t>
            </a:r>
            <a:r>
              <a:rPr lang="sk-SK" dirty="0" err="1"/>
              <a:t>zemědělství</a:t>
            </a:r>
            <a:r>
              <a:rPr lang="sk-SK" dirty="0"/>
              <a:t> (MZ) a ministerstvo </a:t>
            </a:r>
            <a:r>
              <a:rPr lang="sk-SK" dirty="0" err="1"/>
              <a:t>životního</a:t>
            </a:r>
            <a:r>
              <a:rPr lang="sk-SK" dirty="0"/>
              <a:t> </a:t>
            </a:r>
            <a:r>
              <a:rPr lang="sk-SK" dirty="0" err="1"/>
              <a:t>prostředí</a:t>
            </a:r>
            <a:r>
              <a:rPr lang="sk-SK" dirty="0"/>
              <a:t> (MŽP).</a:t>
            </a:r>
          </a:p>
          <a:p>
            <a:r>
              <a:rPr lang="sk-SK" dirty="0"/>
              <a:t> </a:t>
            </a:r>
            <a:r>
              <a:rPr lang="sk-SK" dirty="0" err="1"/>
              <a:t>Podle</a:t>
            </a:r>
            <a:r>
              <a:rPr lang="sk-SK" dirty="0"/>
              <a:t> </a:t>
            </a:r>
            <a:r>
              <a:rPr lang="sk-SK" dirty="0" err="1"/>
              <a:t>kontrolorů</a:t>
            </a:r>
            <a:r>
              <a:rPr lang="sk-SK" dirty="0"/>
              <a:t> </a:t>
            </a:r>
            <a:r>
              <a:rPr lang="sk-SK" dirty="0" err="1"/>
              <a:t>nejsou</a:t>
            </a:r>
            <a:r>
              <a:rPr lang="sk-SK" dirty="0"/>
              <a:t> </a:t>
            </a:r>
            <a:r>
              <a:rPr lang="sk-SK" dirty="0" err="1"/>
              <a:t>aktuální</a:t>
            </a:r>
            <a:r>
              <a:rPr lang="sk-SK" dirty="0"/>
              <a:t> dotační programy na </a:t>
            </a:r>
            <a:r>
              <a:rPr lang="sk-SK" dirty="0" err="1"/>
              <a:t>řešení</a:t>
            </a:r>
            <a:r>
              <a:rPr lang="sk-SK" dirty="0"/>
              <a:t> problému sucha </a:t>
            </a:r>
            <a:r>
              <a:rPr lang="sk-SK" dirty="0" err="1"/>
              <a:t>dostatečně</a:t>
            </a:r>
            <a:r>
              <a:rPr lang="sk-SK" dirty="0"/>
              <a:t> </a:t>
            </a:r>
            <a:r>
              <a:rPr lang="sk-SK" dirty="0" err="1"/>
              <a:t>připravené</a:t>
            </a:r>
            <a:r>
              <a:rPr lang="sk-SK" dirty="0"/>
              <a:t>, a ministerstva </a:t>
            </a:r>
            <a:r>
              <a:rPr lang="sk-SK" dirty="0" err="1"/>
              <a:t>dosud</a:t>
            </a:r>
            <a:r>
              <a:rPr lang="sk-SK" dirty="0"/>
              <a:t> </a:t>
            </a:r>
            <a:r>
              <a:rPr lang="sk-SK" dirty="0" err="1"/>
              <a:t>nepřijala</a:t>
            </a:r>
            <a:r>
              <a:rPr lang="sk-SK" dirty="0"/>
              <a:t> </a:t>
            </a:r>
            <a:r>
              <a:rPr lang="sk-SK" dirty="0" err="1"/>
              <a:t>žádné</a:t>
            </a:r>
            <a:r>
              <a:rPr lang="sk-SK" dirty="0"/>
              <a:t> nové programy, s </a:t>
            </a:r>
            <a:r>
              <a:rPr lang="sk-SK" dirty="0" err="1"/>
              <a:t>výjimkou</a:t>
            </a:r>
            <a:r>
              <a:rPr lang="sk-SK" dirty="0"/>
              <a:t> programu </a:t>
            </a:r>
            <a:r>
              <a:rPr lang="sk-SK" dirty="0" err="1"/>
              <a:t>Dešťovka</a:t>
            </a:r>
            <a:r>
              <a:rPr lang="sk-SK" dirty="0"/>
              <a:t>. Národní kontrolní </a:t>
            </a:r>
            <a:r>
              <a:rPr lang="sk-SK" dirty="0" err="1"/>
              <a:t>úřad</a:t>
            </a:r>
            <a:r>
              <a:rPr lang="sk-SK" dirty="0"/>
              <a:t> (NKÚ) </a:t>
            </a:r>
            <a:r>
              <a:rPr lang="sk-SK" dirty="0" err="1"/>
              <a:t>uvádí</a:t>
            </a:r>
            <a:r>
              <a:rPr lang="sk-SK" dirty="0"/>
              <a:t>, že škody </a:t>
            </a:r>
            <a:r>
              <a:rPr lang="sk-SK" dirty="0" err="1"/>
              <a:t>způsobené</a:t>
            </a:r>
            <a:r>
              <a:rPr lang="sk-SK" dirty="0"/>
              <a:t> </a:t>
            </a:r>
            <a:r>
              <a:rPr lang="sk-SK" dirty="0" err="1"/>
              <a:t>suchem</a:t>
            </a:r>
            <a:r>
              <a:rPr lang="sk-SK" dirty="0"/>
              <a:t> v </a:t>
            </a:r>
            <a:r>
              <a:rPr lang="sk-SK" dirty="0" err="1"/>
              <a:t>loňském</a:t>
            </a:r>
            <a:r>
              <a:rPr lang="sk-SK" dirty="0"/>
              <a:t> </a:t>
            </a:r>
            <a:r>
              <a:rPr lang="sk-SK" dirty="0" err="1"/>
              <a:t>roce</a:t>
            </a:r>
            <a:r>
              <a:rPr lang="sk-SK" dirty="0"/>
              <a:t> </a:t>
            </a:r>
            <a:r>
              <a:rPr lang="sk-SK" dirty="0" err="1"/>
              <a:t>dosáhly</a:t>
            </a:r>
            <a:r>
              <a:rPr lang="sk-SK" dirty="0"/>
              <a:t> 24 </a:t>
            </a:r>
            <a:r>
              <a:rPr lang="sk-SK" dirty="0" err="1"/>
              <a:t>miliard</a:t>
            </a:r>
            <a:r>
              <a:rPr lang="sk-SK" dirty="0"/>
              <a:t> </a:t>
            </a:r>
            <a:r>
              <a:rPr lang="sk-SK" dirty="0" err="1"/>
              <a:t>korun</a:t>
            </a:r>
            <a:r>
              <a:rPr lang="sk-SK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04656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9A72FF2-0810-472D-B848-2D588FF75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349" y="629874"/>
            <a:ext cx="8321302" cy="2954655"/>
          </a:xfrm>
        </p:spPr>
        <p:txBody>
          <a:bodyPr/>
          <a:lstStyle/>
          <a:p>
            <a:r>
              <a:rPr lang="cs-CZ" sz="3200" dirty="0">
                <a:solidFill>
                  <a:schemeClr val="accent3">
                    <a:lumMod val="40000"/>
                    <a:lumOff val="6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Cílem ,,Adaptace na změny klimatu“ je přispět prostřednictvím </a:t>
            </a:r>
            <a:r>
              <a:rPr lang="cs-CZ" sz="32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výzkumu a inovací </a:t>
            </a:r>
            <a:r>
              <a:rPr lang="cs-CZ" sz="3200" dirty="0">
                <a:solidFill>
                  <a:schemeClr val="accent3">
                    <a:lumMod val="40000"/>
                    <a:lumOff val="6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 získávání a efektivnímu rozvoji inovativních znalostí, metod a technologií, které umožní čelit současným i budoucím rizikům spojeným s měnícím se vývojem klimatu. </a:t>
            </a:r>
          </a:p>
        </p:txBody>
      </p:sp>
    </p:spTree>
    <p:extLst>
      <p:ext uri="{BB962C8B-B14F-4D97-AF65-F5344CB8AC3E}">
        <p14:creationId xmlns:p14="http://schemas.microsoft.com/office/powerpoint/2010/main" val="30566663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A3FDF-400D-5C67-4BF3-E8FF2F309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Tři oblasti Adaptace</a:t>
            </a:r>
            <a:endParaRPr lang="sk-SK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2993E1-68CD-762D-DFDE-784A8D8FD9A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5260" y="908010"/>
            <a:ext cx="8606790" cy="3557309"/>
          </a:xfrm>
        </p:spPr>
        <p:txBody>
          <a:bodyPr>
            <a:normAutofit fontScale="62500" lnSpcReduction="20000"/>
          </a:bodyPr>
          <a:lstStyle/>
          <a:p>
            <a:r>
              <a:rPr lang="cs-CZ" b="1" u="sng" dirty="0"/>
              <a:t>1. Dopady klimatických změn</a:t>
            </a:r>
          </a:p>
          <a:p>
            <a:pPr lvl="1"/>
            <a:r>
              <a:rPr lang="cs-CZ" dirty="0"/>
              <a:t>Problematika dopadů na společnost, přírodu, infrastrukturu, dopady na hospodářství a společnost</a:t>
            </a:r>
          </a:p>
          <a:p>
            <a:pPr lvl="1"/>
            <a:r>
              <a:rPr lang="cs-CZ" dirty="0"/>
              <a:t>Hodnocení dopadů a souvisejících rizik</a:t>
            </a:r>
          </a:p>
          <a:p>
            <a:r>
              <a:rPr lang="cs-CZ" b="1" u="sng" dirty="0"/>
              <a:t>2. Odolnost vůči klimatickým změnám a extrémním vlivům počasí</a:t>
            </a:r>
          </a:p>
          <a:p>
            <a:pPr lvl="1"/>
            <a:r>
              <a:rPr lang="cs-CZ" dirty="0"/>
              <a:t>Posílení odolnosti extrémnímu počasí – povodně, sucha, požáry, teplotní extrémy; odolnost infrastruktur a společnosti</a:t>
            </a:r>
          </a:p>
          <a:p>
            <a:r>
              <a:rPr lang="cs-CZ" b="1" u="sng" dirty="0"/>
              <a:t>3. Adaptace na klimatické změny</a:t>
            </a:r>
          </a:p>
          <a:p>
            <a:pPr lvl="1"/>
            <a:r>
              <a:rPr lang="cs-CZ" dirty="0"/>
              <a:t>Přírodní prostředí: zranitelnost ekosystémů, biodiverzita, voda a hospodaření s vodou, rozšiřování invazivních druhů</a:t>
            </a:r>
          </a:p>
          <a:p>
            <a:pPr lvl="1"/>
            <a:r>
              <a:rPr lang="cs-CZ" dirty="0"/>
              <a:t>Zdraví obyvatel: dopady veder, psychologický vliv extrémního počasí, intervence</a:t>
            </a:r>
          </a:p>
          <a:p>
            <a:pPr lvl="1"/>
            <a:r>
              <a:rPr lang="cs-CZ" dirty="0"/>
              <a:t>Zemědělství: zaměření na zemědělskou výrobu – snížení výnosů a produkce, výskyt nových škůdců, hospodaření s hnojivy, nová hnojiva</a:t>
            </a:r>
          </a:p>
          <a:p>
            <a:pPr lvl="1"/>
            <a:r>
              <a:rPr lang="cs-CZ" dirty="0"/>
              <a:t>Energetický systém: změny v poptávce energií (vytápění a klimatizace), dostupnost vodních zdrojů (chlazení), energetické zdroje – biomasa</a:t>
            </a:r>
          </a:p>
          <a:p>
            <a:pPr lvl="1"/>
            <a:endParaRPr lang="cs-CZ" dirty="0"/>
          </a:p>
          <a:p>
            <a:pPr lvl="1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2821370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356FC61E-2D34-2459-534A-CFCB4B9DBE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alphaModFix amt="1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52628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7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4E5E09-BED4-CBD0-27FB-F93D3FC7A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538" y="354013"/>
            <a:ext cx="8418512" cy="1107996"/>
          </a:xfrm>
        </p:spPr>
        <p:txBody>
          <a:bodyPr/>
          <a:lstStyle/>
          <a:p>
            <a:r>
              <a:rPr lang="cs-CZ" b="1" dirty="0"/>
              <a:t>Progresivní t</a:t>
            </a:r>
            <a:r>
              <a:rPr lang="en-US" b="1" dirty="0" err="1"/>
              <a:t>echnologie</a:t>
            </a:r>
            <a:r>
              <a:rPr lang="en-US" b="1" dirty="0"/>
              <a:t>, </a:t>
            </a:r>
            <a:r>
              <a:rPr lang="en-US" b="1" dirty="0" err="1"/>
              <a:t>kter</a:t>
            </a:r>
            <a:r>
              <a:rPr lang="cs-CZ" b="1" dirty="0"/>
              <a:t>é můžou pomoct</a:t>
            </a:r>
            <a:endParaRPr lang="sk-SK" b="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9B5097-4EB7-09CB-EF6E-A6778666D1E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1950" y="1105817"/>
            <a:ext cx="8418512" cy="3268698"/>
          </a:xfrm>
        </p:spPr>
        <p:txBody>
          <a:bodyPr>
            <a:normAutofit fontScale="85000" lnSpcReduction="20000"/>
          </a:bodyPr>
          <a:lstStyle/>
          <a:p>
            <a:r>
              <a:rPr lang="cs-CZ" dirty="0"/>
              <a:t>Zemědělství – nedostatek pracovních sil, pomoct může </a:t>
            </a:r>
            <a:r>
              <a:rPr lang="cs-CZ" b="1" dirty="0"/>
              <a:t>robotika</a:t>
            </a:r>
          </a:p>
          <a:p>
            <a:r>
              <a:rPr lang="cs-CZ" b="1" dirty="0"/>
              <a:t>Biotechnologie</a:t>
            </a:r>
            <a:r>
              <a:rPr lang="cs-CZ" dirty="0"/>
              <a:t> – pomoc při ochraně biodiverzity, obnova ekosystémů, </a:t>
            </a:r>
            <a:r>
              <a:rPr lang="cs-CZ" b="1" dirty="0"/>
              <a:t>vývoj odolnějších rostlin</a:t>
            </a:r>
            <a:r>
              <a:rPr lang="cs-CZ" dirty="0"/>
              <a:t>, zlepšení zemědělských technik pro udržitelné hospodaření (hnojiva)</a:t>
            </a:r>
          </a:p>
          <a:p>
            <a:r>
              <a:rPr lang="cs-CZ" dirty="0"/>
              <a:t>Dbát např na význam </a:t>
            </a:r>
            <a:r>
              <a:rPr lang="cs-CZ" b="1" dirty="0"/>
              <a:t>ochrany vodních zdrojů </a:t>
            </a:r>
            <a:r>
              <a:rPr lang="cs-CZ" dirty="0"/>
              <a:t>a hospodaření s vodou (souvisí se suchem)</a:t>
            </a:r>
            <a:endParaRPr lang="cs-CZ" b="1" dirty="0"/>
          </a:p>
          <a:p>
            <a:r>
              <a:rPr lang="cs-CZ" b="1" dirty="0"/>
              <a:t>Materiály</a:t>
            </a:r>
            <a:r>
              <a:rPr lang="cs-CZ" dirty="0"/>
              <a:t> – nahrazování plastů, i přes jejich nesporné výhody</a:t>
            </a:r>
          </a:p>
          <a:p>
            <a:r>
              <a:rPr lang="cs-CZ" dirty="0"/>
              <a:t>Inteligentní sítě, umělá inteligence</a:t>
            </a:r>
          </a:p>
          <a:p>
            <a:r>
              <a:rPr lang="cs-CZ" dirty="0"/>
              <a:t>Systémová zlepšení? (</a:t>
            </a:r>
            <a:r>
              <a:rPr lang="cs-CZ" dirty="0" err="1"/>
              <a:t>Envirobezpečnost</a:t>
            </a:r>
            <a:r>
              <a:rPr lang="cs-CZ" dirty="0"/>
              <a:t>, robustnost, budování odolnosti –přesah do M02)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9629948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Nadpis 9"/>
          <p:cNvSpPr>
            <a:spLocks noGrp="1"/>
          </p:cNvSpPr>
          <p:nvPr>
            <p:ph type="title"/>
          </p:nvPr>
        </p:nvSpPr>
        <p:spPr>
          <a:xfrm>
            <a:off x="363538" y="354013"/>
            <a:ext cx="8418512" cy="4185761"/>
          </a:xfrm>
        </p:spPr>
        <p:txBody>
          <a:bodyPr/>
          <a:lstStyle/>
          <a:p>
            <a:pPr algn="ctr"/>
            <a:br>
              <a:rPr lang="cs-CZ" dirty="0"/>
            </a:br>
            <a:br>
              <a:rPr lang="cs-CZ" dirty="0"/>
            </a:br>
            <a:r>
              <a:rPr lang="cs-CZ" dirty="0"/>
              <a:t>Děkuj</a:t>
            </a:r>
            <a:r>
              <a:rPr lang="en-US" dirty="0" err="1"/>
              <a:t>i</a:t>
            </a:r>
            <a:r>
              <a:rPr lang="cs-CZ" dirty="0"/>
              <a:t> za pozornost</a:t>
            </a:r>
            <a:br>
              <a:rPr lang="cs-CZ" dirty="0"/>
            </a:br>
            <a:br>
              <a:rPr lang="cs-CZ" dirty="0"/>
            </a:br>
            <a:br>
              <a:rPr lang="cs-CZ" dirty="0"/>
            </a:br>
            <a:br>
              <a:rPr lang="cs-CZ" dirty="0"/>
            </a:br>
            <a:br>
              <a:rPr lang="cs-CZ" sz="1400" dirty="0"/>
            </a:br>
            <a:br>
              <a:rPr lang="cs-CZ" sz="1400" dirty="0"/>
            </a:br>
            <a:br>
              <a:rPr lang="cs-CZ" sz="1400" dirty="0"/>
            </a:br>
            <a:r>
              <a:rPr lang="cs-CZ" sz="1400" dirty="0">
                <a:hlinkClick r:id="rId3"/>
              </a:rPr>
              <a:t>ris3@mpo.cz</a:t>
            </a:r>
            <a:r>
              <a:rPr lang="cs-CZ" sz="1400" dirty="0"/>
              <a:t> </a:t>
            </a:r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CA4213AF-2CB8-46C9-B4F6-A2E1485658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787" y="2992004"/>
            <a:ext cx="4864100" cy="107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2700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22BA01AD-70E5-4C38-B799-4939F1442040}"/>
              </a:ext>
            </a:extLst>
          </p:cNvPr>
          <p:cNvSpPr txBox="1"/>
          <p:nvPr/>
        </p:nvSpPr>
        <p:spPr>
          <a:xfrm>
            <a:off x="5197332" y="4880599"/>
            <a:ext cx="12801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900" i="1" dirty="0">
                <a:solidFill>
                  <a:schemeClr val="bg1"/>
                </a:solidFill>
              </a:rPr>
              <a:t>Zdroj: Novinky.cz / ISS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2449A7AA-3178-4981-B880-5F76D320C3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0427" y="0"/>
            <a:ext cx="7273573" cy="5143500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FB3720BD-7C8D-4EA4-8533-FC07DC0C6526}"/>
              </a:ext>
            </a:extLst>
          </p:cNvPr>
          <p:cNvSpPr txBox="1"/>
          <p:nvPr/>
        </p:nvSpPr>
        <p:spPr>
          <a:xfrm>
            <a:off x="0" y="3999763"/>
            <a:ext cx="12801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900" i="1" dirty="0">
                <a:solidFill>
                  <a:schemeClr val="bg1"/>
                </a:solidFill>
              </a:rPr>
              <a:t>Zdroj: ČHMÚ</a:t>
            </a:r>
          </a:p>
        </p:txBody>
      </p:sp>
    </p:spTree>
    <p:extLst>
      <p:ext uri="{BB962C8B-B14F-4D97-AF65-F5344CB8AC3E}">
        <p14:creationId xmlns:p14="http://schemas.microsoft.com/office/powerpoint/2010/main" val="6202146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9A72FF2-0810-472D-B848-2D588FF75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843" y="363173"/>
            <a:ext cx="5140969" cy="2954655"/>
          </a:xfrm>
        </p:spPr>
        <p:txBody>
          <a:bodyPr/>
          <a:lstStyle/>
          <a:p>
            <a:r>
              <a:rPr lang="cs-CZ" sz="3200" i="1" dirty="0"/>
              <a:t>Hlavním cílem je poskytnout obecenstvu stejnou úroveň porozumění s ohledem na VSV Adaptace na změny klimatu. Poskytnuté informace musí být strukturované a kvalitativní.</a:t>
            </a:r>
          </a:p>
        </p:txBody>
      </p:sp>
    </p:spTree>
    <p:extLst>
      <p:ext uri="{BB962C8B-B14F-4D97-AF65-F5344CB8AC3E}">
        <p14:creationId xmlns:p14="http://schemas.microsoft.com/office/powerpoint/2010/main" val="34244612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spcBef>
                <a:spcPts val="0"/>
              </a:spcBef>
              <a:buClr>
                <a:schemeClr val="accent2"/>
              </a:buClr>
              <a:buSzPts val="3600"/>
            </a:pPr>
            <a:r>
              <a:rPr lang="cs-CZ" dirty="0"/>
              <a:t>Obsah</a:t>
            </a:r>
            <a:endParaRPr dirty="0"/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9003216E-7B3D-4D48-BD42-0BEE3EDF487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3538" y="650023"/>
            <a:ext cx="8056185" cy="3456023"/>
          </a:xfrm>
        </p:spPr>
        <p:txBody>
          <a:bodyPr>
            <a:normAutofit fontScale="92500" lnSpcReduction="20000"/>
          </a:bodyPr>
          <a:lstStyle/>
          <a:p>
            <a:r>
              <a:rPr lang="cs-CZ" dirty="0" err="1"/>
              <a:t>Attention</a:t>
            </a:r>
            <a:r>
              <a:rPr lang="cs-CZ" dirty="0"/>
              <a:t> </a:t>
            </a:r>
            <a:r>
              <a:rPr lang="cs-CZ" dirty="0" err="1"/>
              <a:t>catcher</a:t>
            </a:r>
            <a:r>
              <a:rPr lang="cs-CZ" dirty="0"/>
              <a:t> – obrazy dopadů </a:t>
            </a:r>
            <a:r>
              <a:rPr lang="cs-CZ" dirty="0" err="1"/>
              <a:t>klim</a:t>
            </a:r>
            <a:r>
              <a:rPr lang="cs-CZ" dirty="0"/>
              <a:t>. změny (např. nedávné povodně, sucha)</a:t>
            </a:r>
          </a:p>
          <a:p>
            <a:r>
              <a:rPr lang="cs-CZ" dirty="0"/>
              <a:t>Úvod (2 min)</a:t>
            </a:r>
          </a:p>
          <a:p>
            <a:pPr lvl="1"/>
            <a:r>
              <a:rPr lang="cs-CZ" dirty="0"/>
              <a:t>Definice pojmu adaptace (i vymezení vůči M01)</a:t>
            </a:r>
          </a:p>
          <a:p>
            <a:pPr lvl="1"/>
            <a:r>
              <a:rPr lang="cs-CZ" dirty="0"/>
              <a:t>Důležitost adaptace</a:t>
            </a:r>
          </a:p>
          <a:p>
            <a:r>
              <a:rPr lang="cs-CZ" dirty="0"/>
              <a:t>Kontext pro Českou republiku (3 min)</a:t>
            </a:r>
          </a:p>
          <a:p>
            <a:pPr lvl="1"/>
            <a:r>
              <a:rPr lang="cs-CZ" dirty="0"/>
              <a:t>strategie</a:t>
            </a:r>
          </a:p>
          <a:p>
            <a:r>
              <a:rPr lang="cs-CZ" dirty="0"/>
              <a:t>Adaptace jako výzva a její oblasti (cca 7 min)</a:t>
            </a:r>
          </a:p>
          <a:p>
            <a:pPr lvl="1"/>
            <a:r>
              <a:rPr lang="cs-CZ" dirty="0"/>
              <a:t>Hlubší pohled do oblastí adaptace, jejich definování</a:t>
            </a:r>
          </a:p>
          <a:p>
            <a:endParaRPr lang="cs-CZ" dirty="0"/>
          </a:p>
          <a:p>
            <a:pPr lvl="1"/>
            <a:endParaRPr lang="cs-CZ" dirty="0"/>
          </a:p>
          <a:p>
            <a:endParaRPr lang="cs-CZ" dirty="0"/>
          </a:p>
          <a:p>
            <a:endParaRPr lang="cs-CZ" dirty="0"/>
          </a:p>
          <a:p>
            <a:pPr lvl="1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6392754"/>
      </p:ext>
    </p:extLst>
  </p:cSld>
  <p:clrMapOvr>
    <a:masterClrMapping/>
  </p:clrMapOvr>
</p:sld>
</file>

<file path=ppt/theme/theme1.xml><?xml version="1.0" encoding="utf-8"?>
<a:theme xmlns:a="http://schemas.openxmlformats.org/drawingml/2006/main" name="Prezentace modrá B">
  <a:themeElements>
    <a:clrScheme name="MPO-B">
      <a:dk1>
        <a:sysClr val="windowText" lastClr="000000"/>
      </a:dk1>
      <a:lt1>
        <a:srgbClr val="FFFFFF"/>
      </a:lt1>
      <a:dk2>
        <a:srgbClr val="004B8D"/>
      </a:dk2>
      <a:lt2>
        <a:srgbClr val="FFFFFF"/>
      </a:lt2>
      <a:accent1>
        <a:srgbClr val="B9E0F7"/>
      </a:accent1>
      <a:accent2>
        <a:srgbClr val="13B5F4"/>
      </a:accent2>
      <a:accent3>
        <a:srgbClr val="0096D6"/>
      </a:accent3>
      <a:accent4>
        <a:srgbClr val="004B8D"/>
      </a:accent4>
      <a:accent5>
        <a:srgbClr val="E31B23"/>
      </a:accent5>
      <a:accent6>
        <a:srgbClr val="B5121B"/>
      </a:accent6>
      <a:hlink>
        <a:srgbClr val="13B5F4"/>
      </a:hlink>
      <a:folHlink>
        <a:srgbClr val="E31B23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9041FCD18EC6343AC0B4722D1CD7B5E" ma:contentTypeVersion="15" ma:contentTypeDescription="Vytvoří nový dokument" ma:contentTypeScope="" ma:versionID="014322c51a25d76c495b08a15231c5ec">
  <xsd:schema xmlns:xsd="http://www.w3.org/2001/XMLSchema" xmlns:xs="http://www.w3.org/2001/XMLSchema" xmlns:p="http://schemas.microsoft.com/office/2006/metadata/properties" xmlns:ns2="bd6999c1-8dc3-4c99-a10f-6379e56fdda9" xmlns:ns3="1a7a52e0-af44-4639-b07b-96c1cee2bb77" targetNamespace="http://schemas.microsoft.com/office/2006/metadata/properties" ma:root="true" ma:fieldsID="c7ef4813540e59ad90763f471162856f" ns2:_="" ns3:_="">
    <xsd:import namespace="bd6999c1-8dc3-4c99-a10f-6379e56fdda9"/>
    <xsd:import namespace="1a7a52e0-af44-4639-b07b-96c1cee2bb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6999c1-8dc3-4c99-a10f-6379e56fdda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Značky obrázků" ma:readOnly="false" ma:fieldId="{5cf76f15-5ced-4ddc-b409-7134ff3c332f}" ma:taxonomyMulti="true" ma:sspId="771a0910-4691-4308-a29a-495baf3ee5b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7a52e0-af44-4639-b07b-96c1cee2bb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dffd9405-ad9a-4fad-8996-fde3e045aeac}" ma:internalName="TaxCatchAll" ma:showField="CatchAllData" ma:web="1a7a52e0-af44-4639-b07b-96c1cee2bb7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d6999c1-8dc3-4c99-a10f-6379e56fdda9">
      <Terms xmlns="http://schemas.microsoft.com/office/infopath/2007/PartnerControls"/>
    </lcf76f155ced4ddcb4097134ff3c332f>
    <TaxCatchAll xmlns="1a7a52e0-af44-4639-b07b-96c1cee2bb77" xsi:nil="true"/>
  </documentManagement>
</p:properties>
</file>

<file path=customXml/itemProps1.xml><?xml version="1.0" encoding="utf-8"?>
<ds:datastoreItem xmlns:ds="http://schemas.openxmlformats.org/officeDocument/2006/customXml" ds:itemID="{A00D543F-9215-4B8A-818C-D3D3E31FD620}"/>
</file>

<file path=customXml/itemProps2.xml><?xml version="1.0" encoding="utf-8"?>
<ds:datastoreItem xmlns:ds="http://schemas.openxmlformats.org/officeDocument/2006/customXml" ds:itemID="{0376C081-7E26-4853-893B-28C99D3DB5AE}"/>
</file>

<file path=customXml/itemProps3.xml><?xml version="1.0" encoding="utf-8"?>
<ds:datastoreItem xmlns:ds="http://schemas.openxmlformats.org/officeDocument/2006/customXml" ds:itemID="{9BB73F1A-A659-420D-8957-B12404BCF278}"/>
</file>

<file path=docProps/app.xml><?xml version="1.0" encoding="utf-8"?>
<Properties xmlns="http://schemas.openxmlformats.org/officeDocument/2006/extended-properties" xmlns:vt="http://schemas.openxmlformats.org/officeDocument/2006/docPropsVTypes">
  <Template>Prezentace modrá B s číslováním</Template>
  <TotalTime>4143</TotalTime>
  <Words>1657</Words>
  <Application>Microsoft Office PowerPoint</Application>
  <PresentationFormat>On-screen Show (16:9)</PresentationFormat>
  <Paragraphs>112</Paragraphs>
  <Slides>18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Inter</vt:lpstr>
      <vt:lpstr>Tahoma</vt:lpstr>
      <vt:lpstr>Prezentace modrá B</vt:lpstr>
      <vt:lpstr>Velká společenská výzva – Adaptace na změny klimatu</vt:lpstr>
      <vt:lpstr>Co mají tyto obrazy společného?</vt:lpstr>
      <vt:lpstr>PowerPoint Presentation</vt:lpstr>
      <vt:lpstr>Povodně: Městská část Svinov, 15. 9. 2024</vt:lpstr>
      <vt:lpstr>PowerPoint Presentation</vt:lpstr>
      <vt:lpstr>Tornádo: Mikulčice, červen 2021</vt:lpstr>
      <vt:lpstr>PowerPoint Presentation</vt:lpstr>
      <vt:lpstr>PowerPoint Presentation</vt:lpstr>
      <vt:lpstr>Co je to Adaptace na změny klimatu?</vt:lpstr>
      <vt:lpstr>Důležitost adaptace</vt:lpstr>
      <vt:lpstr>NKÚ, 2019, kontrolní zpráva</vt:lpstr>
      <vt:lpstr>Cílem ,,Adaptace na změny klimatu“ je přispět prostřednictvím výzkumu a inovací k získávání a efektivnímu rozvoji inovativních znalostí, metod a technologií, které umožní čelit současným i budoucím rizikům spojeným s měnícím se vývojem klimatu. </vt:lpstr>
      <vt:lpstr>Tři oblasti Adaptace</vt:lpstr>
      <vt:lpstr>Progresivní technologie, které můžou pomoct</vt:lpstr>
      <vt:lpstr>  Děkuji za pozornost       ris3@mpo.cz </vt:lpstr>
      <vt:lpstr>PowerPoint Presentation</vt:lpstr>
      <vt:lpstr>Hlavním cílem je poskytnout obecenstvu stejnou úroveň porozumění s ohledem na VSV Adaptace na změny klimatu. Poskytnuté informace musí být strukturované a kvalitativní.</vt:lpstr>
      <vt:lpstr>Obsah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Jednání řídícího výboru</dc:title>
  <dc:creator>Križanová Ivana</dc:creator>
  <cp:lastModifiedBy>Štefánik Timotej</cp:lastModifiedBy>
  <cp:revision>221</cp:revision>
  <cp:lastPrinted>2021-11-24T08:07:13Z</cp:lastPrinted>
  <dcterms:created xsi:type="dcterms:W3CDTF">2020-07-17T11:17:55Z</dcterms:created>
  <dcterms:modified xsi:type="dcterms:W3CDTF">2024-10-02T06:34:05Z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ba92a76-a6c4-4984-b898-a49fe77c5243_Enabled">
    <vt:lpwstr>true</vt:lpwstr>
  </property>
  <property fmtid="{D5CDD505-2E9C-101B-9397-08002B2CF9AE}" pid="3" name="MSIP_Label_1ba92a76-a6c4-4984-b898-a49fe77c5243_SetDate">
    <vt:lpwstr>2024-10-02T06:21:59Z</vt:lpwstr>
  </property>
  <property fmtid="{D5CDD505-2E9C-101B-9397-08002B2CF9AE}" pid="4" name="MSIP_Label_1ba92a76-a6c4-4984-b898-a49fe77c5243_Method">
    <vt:lpwstr>Privileged</vt:lpwstr>
  </property>
  <property fmtid="{D5CDD505-2E9C-101B-9397-08002B2CF9AE}" pid="5" name="MSIP_Label_1ba92a76-a6c4-4984-b898-a49fe77c5243_Name">
    <vt:lpwstr>Veřejné - s popiskem</vt:lpwstr>
  </property>
  <property fmtid="{D5CDD505-2E9C-101B-9397-08002B2CF9AE}" pid="6" name="MSIP_Label_1ba92a76-a6c4-4984-b898-a49fe77c5243_SiteId">
    <vt:lpwstr>1f9775f0-c6d0-40f3-b27c-91cb5bbd294a</vt:lpwstr>
  </property>
  <property fmtid="{D5CDD505-2E9C-101B-9397-08002B2CF9AE}" pid="7" name="MSIP_Label_1ba92a76-a6c4-4984-b898-a49fe77c5243_ActionId">
    <vt:lpwstr>73eb0efa-e3ad-43c0-86f9-8365e2dd5439</vt:lpwstr>
  </property>
  <property fmtid="{D5CDD505-2E9C-101B-9397-08002B2CF9AE}" pid="8" name="MSIP_Label_1ba92a76-a6c4-4984-b898-a49fe77c5243_ContentBits">
    <vt:lpwstr>0</vt:lpwstr>
  </property>
  <property fmtid="{D5CDD505-2E9C-101B-9397-08002B2CF9AE}" pid="9" name="ContentTypeId">
    <vt:lpwstr>0x01010089041FCD18EC6343AC0B4722D1CD7B5E</vt:lpwstr>
  </property>
</Properties>
</file>