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6" r:id="rId3"/>
    <p:sldId id="260" r:id="rId4"/>
    <p:sldId id="262" r:id="rId5"/>
    <p:sldId id="267" r:id="rId6"/>
    <p:sldId id="259" r:id="rId7"/>
    <p:sldId id="285" r:id="rId8"/>
    <p:sldId id="269" r:id="rId9"/>
    <p:sldId id="276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roslav Scheiner" initials="MS" lastIdx="1" clrIdx="0">
    <p:extLst>
      <p:ext uri="{19B8F6BF-5375-455C-9EA6-DF929625EA0E}">
        <p15:presenceInfo xmlns:p15="http://schemas.microsoft.com/office/powerpoint/2012/main" userId="Miroslav Schei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CCBC"/>
    <a:srgbClr val="1EC6B4"/>
    <a:srgbClr val="FFFFFF"/>
    <a:srgbClr val="004444"/>
    <a:srgbClr val="477878"/>
    <a:srgbClr val="366B6B"/>
    <a:srgbClr val="125151"/>
    <a:srgbClr val="245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068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151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2292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931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100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7736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4124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7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870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779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9582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441314"/>
            <a:ext cx="3920067" cy="2250671"/>
          </a:xfrm>
          <a:prstGeom prst="rect">
            <a:avLst/>
          </a:prstGeom>
        </p:spPr>
        <p:txBody>
          <a:bodyPr/>
          <a:lstStyle>
            <a:lvl1pPr>
              <a:defRPr sz="3333" b="1">
                <a:solidFill>
                  <a:srgbClr val="003399"/>
                </a:solidFill>
              </a:defRPr>
            </a:lvl1pPr>
          </a:lstStyle>
          <a:p>
            <a:r>
              <a:rPr lang="hu-HU" dirty="0" err="1"/>
              <a:t>Presentation</a:t>
            </a:r>
            <a:r>
              <a:rPr lang="hu-HU" dirty="0"/>
              <a:t/>
            </a:r>
            <a:br>
              <a:rPr lang="hu-HU" dirty="0"/>
            </a:br>
            <a:r>
              <a:rPr lang="hu-HU" dirty="0" err="1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596467" y="441314"/>
            <a:ext cx="6129867" cy="5975372"/>
          </a:xfrm>
        </p:spPr>
        <p:txBody>
          <a:bodyPr/>
          <a:lstStyle>
            <a:lvl1pPr marL="495250" indent="-495250">
              <a:buFont typeface="+mj-lt"/>
              <a:buAutoNum type="arabicPeriod"/>
              <a:defRPr b="1">
                <a:solidFill>
                  <a:srgbClr val="003399"/>
                </a:solidFill>
              </a:defRPr>
            </a:lvl1pPr>
            <a:lvl2pPr marL="457154" indent="0">
              <a:buNone/>
              <a:defRPr sz="1333">
                <a:solidFill>
                  <a:srgbClr val="003399"/>
                </a:solidFill>
              </a:defRPr>
            </a:lvl2pPr>
            <a:lvl3pPr marL="914309" indent="0">
              <a:buNone/>
              <a:defRPr/>
            </a:lvl3pPr>
            <a:lvl4pPr marL="1371463" indent="0">
              <a:buNone/>
              <a:defRPr/>
            </a:lvl4pPr>
            <a:lvl5pPr marL="1828617" indent="0">
              <a:buNone/>
              <a:defRPr/>
            </a:lvl5pPr>
          </a:lstStyle>
          <a:p>
            <a:pPr lvl="0"/>
            <a:r>
              <a:rPr lang="hu-HU" dirty="0" err="1"/>
              <a:t>Introduction</a:t>
            </a:r>
            <a:endParaRPr lang="hu-HU" dirty="0"/>
          </a:p>
          <a:p>
            <a:pPr lvl="1"/>
            <a:r>
              <a:rPr lang="hu-HU" dirty="0" err="1"/>
              <a:t>Setting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Stage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Understanding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Topic</a:t>
            </a:r>
            <a:r>
              <a:rPr lang="hu-HU" dirty="0"/>
              <a:t>.</a:t>
            </a:r>
          </a:p>
        </p:txBody>
      </p:sp>
      <p:pic>
        <p:nvPicPr>
          <p:cNvPr id="8" name="Kép 7">
            <a:extLst>
              <a:ext uri="{FF2B5EF4-FFF2-40B4-BE49-F238E27FC236}">
                <a16:creationId xmlns="" xmlns:a16="http://schemas.microsoft.com/office/drawing/2014/main" id="{55A24A42-DC3E-CB52-FCED-09603670C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" t="169" r="81731" b="-137"/>
          <a:stretch/>
        </p:blipFill>
        <p:spPr>
          <a:xfrm>
            <a:off x="0" y="0"/>
            <a:ext cx="1244600" cy="686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49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="" xmlns:a16="http://schemas.microsoft.com/office/drawing/2014/main" id="{A968B51B-CCE1-7A92-B6D1-C2325BCAAF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" t="169" r="62843" b="-137"/>
          <a:stretch/>
        </p:blipFill>
        <p:spPr>
          <a:xfrm>
            <a:off x="0" y="0"/>
            <a:ext cx="2541039" cy="6862941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49A93343-50B0-2088-E2B0-A9630AD2C34C}"/>
              </a:ext>
            </a:extLst>
          </p:cNvPr>
          <p:cNvSpPr txBox="1"/>
          <p:nvPr userDrawn="1"/>
        </p:nvSpPr>
        <p:spPr>
          <a:xfrm>
            <a:off x="3217855" y="3251239"/>
            <a:ext cx="62399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>
              <a:solidFill>
                <a:srgbClr val="003399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F1FAE2DB-FCE6-BE91-B8CD-4505BA95F6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4200" y="2651258"/>
            <a:ext cx="8483600" cy="784619"/>
          </a:xfrm>
          <a:prstGeom prst="rect">
            <a:avLst/>
          </a:prstGeom>
        </p:spPr>
        <p:txBody>
          <a:bodyPr/>
          <a:lstStyle>
            <a:lvl1pPr>
              <a:defRPr sz="5999" b="1">
                <a:solidFill>
                  <a:srgbClr val="003399"/>
                </a:solidFill>
              </a:defRPr>
            </a:lvl1pPr>
          </a:lstStyle>
          <a:p>
            <a:r>
              <a:rPr lang="hu-HU" dirty="0" err="1"/>
              <a:t>Annual</a:t>
            </a:r>
            <a:r>
              <a:rPr lang="hu-HU" dirty="0"/>
              <a:t> </a:t>
            </a:r>
            <a:r>
              <a:rPr lang="hu-HU" dirty="0" err="1"/>
              <a:t>Event</a:t>
            </a:r>
            <a:endParaRPr lang="en-US" dirty="0"/>
          </a:p>
        </p:txBody>
      </p:sp>
      <p:sp>
        <p:nvSpPr>
          <p:cNvPr id="16" name="Szöveg helye 15">
            <a:extLst>
              <a:ext uri="{FF2B5EF4-FFF2-40B4-BE49-F238E27FC236}">
                <a16:creationId xmlns="" xmlns:a16="http://schemas.microsoft.com/office/drawing/2014/main" id="{150CE71C-2719-5FF6-4579-C85A5B61D1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24200" y="3462978"/>
            <a:ext cx="8483600" cy="714264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 err="1"/>
              <a:t>Cybersecurity</a:t>
            </a:r>
            <a:r>
              <a:rPr lang="hu-HU" dirty="0"/>
              <a:t> </a:t>
            </a:r>
            <a:r>
              <a:rPr lang="hu-HU" dirty="0" err="1"/>
              <a:t>Protocol</a:t>
            </a:r>
            <a:r>
              <a:rPr lang="hu-HU" dirty="0"/>
              <a:t> </a:t>
            </a:r>
            <a:r>
              <a:rPr lang="hu-HU" dirty="0" err="1"/>
              <a:t>Setup</a:t>
            </a:r>
            <a:endParaRPr lang="hu-HU" dirty="0"/>
          </a:p>
        </p:txBody>
      </p:sp>
      <p:sp>
        <p:nvSpPr>
          <p:cNvPr id="18" name="Szöveg helye 17">
            <a:extLst>
              <a:ext uri="{FF2B5EF4-FFF2-40B4-BE49-F238E27FC236}">
                <a16:creationId xmlns="" xmlns:a16="http://schemas.microsoft.com/office/drawing/2014/main" id="{E943AD78-555E-88F0-4EA9-39879C5070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24200" y="6073276"/>
            <a:ext cx="2607733" cy="364010"/>
          </a:xfrm>
        </p:spPr>
        <p:txBody>
          <a:bodyPr>
            <a:normAutofit/>
          </a:bodyPr>
          <a:lstStyle>
            <a:lvl1pPr marL="0" indent="0">
              <a:buNone/>
              <a:defRPr sz="1333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Budapest – 1 </a:t>
            </a:r>
            <a:r>
              <a:rPr lang="hu-HU" dirty="0" err="1"/>
              <a:t>March</a:t>
            </a:r>
            <a:r>
              <a:rPr lang="hu-HU" dirty="0"/>
              <a:t> 2024</a:t>
            </a:r>
          </a:p>
        </p:txBody>
      </p:sp>
      <p:sp>
        <p:nvSpPr>
          <p:cNvPr id="19" name="Szöveg helye 17">
            <a:extLst>
              <a:ext uri="{FF2B5EF4-FFF2-40B4-BE49-F238E27FC236}">
                <a16:creationId xmlns="" xmlns:a16="http://schemas.microsoft.com/office/drawing/2014/main" id="{B2B8E5F6-625C-F2C7-4D50-BEBC5F66F5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24200" y="5823858"/>
            <a:ext cx="2607733" cy="262426"/>
          </a:xfrm>
        </p:spPr>
        <p:txBody>
          <a:bodyPr>
            <a:normAutofit/>
          </a:bodyPr>
          <a:lstStyle>
            <a:lvl1pPr marL="0" indent="0">
              <a:buNone/>
              <a:defRPr sz="1333" b="1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Meeting</a:t>
            </a:r>
          </a:p>
        </p:txBody>
      </p:sp>
      <p:sp>
        <p:nvSpPr>
          <p:cNvPr id="20" name="Szöveg helye 17">
            <a:extLst>
              <a:ext uri="{FF2B5EF4-FFF2-40B4-BE49-F238E27FC236}">
                <a16:creationId xmlns="" xmlns:a16="http://schemas.microsoft.com/office/drawing/2014/main" id="{656464FE-CCBD-9B9D-7961-967F248F4D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31933" y="6073276"/>
            <a:ext cx="2607733" cy="364010"/>
          </a:xfrm>
        </p:spPr>
        <p:txBody>
          <a:bodyPr>
            <a:normAutofit/>
          </a:bodyPr>
          <a:lstStyle>
            <a:lvl1pPr marL="0" indent="0">
              <a:buNone/>
              <a:defRPr sz="1333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 err="1"/>
              <a:t>First</a:t>
            </a:r>
            <a:r>
              <a:rPr lang="hu-HU" dirty="0"/>
              <a:t> Last</a:t>
            </a:r>
          </a:p>
        </p:txBody>
      </p:sp>
      <p:sp>
        <p:nvSpPr>
          <p:cNvPr id="21" name="Szöveg helye 17">
            <a:extLst>
              <a:ext uri="{FF2B5EF4-FFF2-40B4-BE49-F238E27FC236}">
                <a16:creationId xmlns="" xmlns:a16="http://schemas.microsoft.com/office/drawing/2014/main" id="{255B0629-7AF5-336B-80D1-9EEE45AED3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31933" y="5823858"/>
            <a:ext cx="2607733" cy="262426"/>
          </a:xfrm>
        </p:spPr>
        <p:txBody>
          <a:bodyPr>
            <a:normAutofit/>
          </a:bodyPr>
          <a:lstStyle>
            <a:lvl1pPr marL="0" indent="0">
              <a:buNone/>
              <a:defRPr sz="1333" b="1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 err="1"/>
              <a:t>Presenter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52612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8">
            <a:extLst>
              <a:ext uri="{FF2B5EF4-FFF2-40B4-BE49-F238E27FC236}">
                <a16:creationId xmlns="" xmlns:a16="http://schemas.microsoft.com/office/drawing/2014/main" id="{E52E5C56-4C55-7074-1F59-18B54B6FAC3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96934" y="389936"/>
            <a:ext cx="6671733" cy="1641751"/>
          </a:xfrm>
        </p:spPr>
        <p:txBody>
          <a:bodyPr>
            <a:normAutofit/>
          </a:bodyPr>
          <a:lstStyle>
            <a:lvl1pPr marL="0" indent="0">
              <a:buNone/>
              <a:defRPr sz="2133" b="1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projectTitle.com</a:t>
            </a:r>
            <a:endParaRPr lang="en-GB" dirty="0"/>
          </a:p>
        </p:txBody>
      </p:sp>
      <p:pic>
        <p:nvPicPr>
          <p:cNvPr id="7" name="Kép 6">
            <a:extLst>
              <a:ext uri="{FF2B5EF4-FFF2-40B4-BE49-F238E27FC236}">
                <a16:creationId xmlns="" xmlns:a16="http://schemas.microsoft.com/office/drawing/2014/main" id="{5C526633-17B6-9A0A-D4B8-49598BE2A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09"/>
          <a:stretch/>
        </p:blipFill>
        <p:spPr>
          <a:xfrm>
            <a:off x="0" y="0"/>
            <a:ext cx="4656667" cy="6858000"/>
          </a:xfrm>
          <a:prstGeom prst="rect">
            <a:avLst/>
          </a:prstGeom>
        </p:spPr>
      </p:pic>
      <p:sp>
        <p:nvSpPr>
          <p:cNvPr id="11" name="Szöveg helye 10">
            <a:extLst>
              <a:ext uri="{FF2B5EF4-FFF2-40B4-BE49-F238E27FC236}">
                <a16:creationId xmlns="" xmlns:a16="http://schemas.microsoft.com/office/drawing/2014/main" id="{320475DF-8954-0575-E8D7-64618E87D1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333" y="393639"/>
            <a:ext cx="3657600" cy="182005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hu-HU" dirty="0" err="1"/>
              <a:t>Thank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 </a:t>
            </a:r>
            <a:r>
              <a:rPr lang="hu-HU" dirty="0" err="1"/>
              <a:t>for</a:t>
            </a:r>
            <a:r>
              <a:rPr lang="hu-HU" dirty="0"/>
              <a:t> </a:t>
            </a:r>
            <a:r>
              <a:rPr lang="hu-HU" dirty="0" err="1"/>
              <a:t>attending</a:t>
            </a:r>
            <a:r>
              <a:rPr lang="hu-HU" dirty="0"/>
              <a:t>!</a:t>
            </a:r>
            <a:endParaRPr lang="en-GB" dirty="0"/>
          </a:p>
        </p:txBody>
      </p:sp>
      <p:sp>
        <p:nvSpPr>
          <p:cNvPr id="12" name="Szöveg helye 8">
            <a:extLst>
              <a:ext uri="{FF2B5EF4-FFF2-40B4-BE49-F238E27FC236}">
                <a16:creationId xmlns="" xmlns:a16="http://schemas.microsoft.com/office/drawing/2014/main" id="{06A47172-93A7-4A84-6E0D-FD2430791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96933" y="2031687"/>
            <a:ext cx="3454400" cy="364010"/>
          </a:xfrm>
        </p:spPr>
        <p:txBody>
          <a:bodyPr>
            <a:normAutofit/>
          </a:bodyPr>
          <a:lstStyle>
            <a:lvl1pPr marL="0" indent="0">
              <a:buNone/>
              <a:defRPr sz="1667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 err="1"/>
              <a:t>First</a:t>
            </a:r>
            <a:r>
              <a:rPr lang="hu-HU" dirty="0"/>
              <a:t> Last</a:t>
            </a:r>
            <a:endParaRPr lang="en-GB" dirty="0"/>
          </a:p>
        </p:txBody>
      </p:sp>
      <p:sp>
        <p:nvSpPr>
          <p:cNvPr id="13" name="Szöveg helye 8">
            <a:extLst>
              <a:ext uri="{FF2B5EF4-FFF2-40B4-BE49-F238E27FC236}">
                <a16:creationId xmlns="" xmlns:a16="http://schemas.microsoft.com/office/drawing/2014/main" id="{B46E932A-195E-1A5A-6B8C-258516EFB8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96934" y="3673437"/>
            <a:ext cx="6671733" cy="1641751"/>
          </a:xfrm>
        </p:spPr>
        <p:txBody>
          <a:bodyPr>
            <a:normAutofit/>
          </a:bodyPr>
          <a:lstStyle>
            <a:lvl1pPr marL="0" indent="0">
              <a:buNone/>
              <a:defRPr sz="1667" b="0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Facebook.com/</a:t>
            </a:r>
            <a:r>
              <a:rPr lang="hu-HU" b="1" dirty="0" err="1"/>
              <a:t>projectTitle</a:t>
            </a:r>
            <a:r>
              <a:rPr lang="hu-HU" b="1" dirty="0"/>
              <a:t/>
            </a:r>
            <a:br>
              <a:rPr lang="hu-HU" b="1" dirty="0"/>
            </a:br>
            <a:r>
              <a:rPr lang="hu-HU" b="0" dirty="0"/>
              <a:t>x.com/</a:t>
            </a:r>
            <a:r>
              <a:rPr lang="hu-HU" b="1" dirty="0" err="1"/>
              <a:t>projectTitle</a:t>
            </a:r>
            <a:r>
              <a:rPr lang="hu-HU" b="1" dirty="0"/>
              <a:t/>
            </a:r>
            <a:br>
              <a:rPr lang="hu-HU" b="1" dirty="0"/>
            </a:br>
            <a:r>
              <a:rPr lang="hu-HU" b="0" dirty="0"/>
              <a:t>youtube.com/</a:t>
            </a:r>
            <a:r>
              <a:rPr lang="hu-HU" b="1" dirty="0" err="1"/>
              <a:t>projectTitle</a:t>
            </a:r>
            <a:endParaRPr lang="hu-HU" b="0" dirty="0"/>
          </a:p>
        </p:txBody>
      </p:sp>
      <p:sp>
        <p:nvSpPr>
          <p:cNvPr id="14" name="Szöveg helye 8">
            <a:extLst>
              <a:ext uri="{FF2B5EF4-FFF2-40B4-BE49-F238E27FC236}">
                <a16:creationId xmlns="" xmlns:a16="http://schemas.microsoft.com/office/drawing/2014/main" id="{A2B405E5-E12E-CC8C-31EC-FDDCF72E6B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96933" y="2395697"/>
            <a:ext cx="3454400" cy="364010"/>
          </a:xfrm>
        </p:spPr>
        <p:txBody>
          <a:bodyPr>
            <a:normAutofit/>
          </a:bodyPr>
          <a:lstStyle>
            <a:lvl1pPr marL="0" indent="0">
              <a:buNone/>
              <a:defRPr sz="1667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info@projectTitle.com</a:t>
            </a:r>
            <a:endParaRPr lang="en-GB" dirty="0"/>
          </a:p>
        </p:txBody>
      </p:sp>
      <p:sp>
        <p:nvSpPr>
          <p:cNvPr id="16" name="Szöveg helye 8">
            <a:extLst>
              <a:ext uri="{FF2B5EF4-FFF2-40B4-BE49-F238E27FC236}">
                <a16:creationId xmlns="" xmlns:a16="http://schemas.microsoft.com/office/drawing/2014/main" id="{CFE67723-D50F-BEB9-7B1E-95AC0AA7744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96933" y="2763411"/>
            <a:ext cx="3454400" cy="364010"/>
          </a:xfrm>
        </p:spPr>
        <p:txBody>
          <a:bodyPr>
            <a:normAutofit/>
          </a:bodyPr>
          <a:lstStyle>
            <a:lvl1pPr marL="0" indent="0">
              <a:buNone/>
              <a:defRPr sz="1667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+32 123 456 789</a:t>
            </a:r>
            <a:endParaRPr lang="en-GB" dirty="0"/>
          </a:p>
        </p:txBody>
      </p:sp>
      <p:sp>
        <p:nvSpPr>
          <p:cNvPr id="17" name="Szöveg helye 8">
            <a:extLst>
              <a:ext uri="{FF2B5EF4-FFF2-40B4-BE49-F238E27FC236}">
                <a16:creationId xmlns="" xmlns:a16="http://schemas.microsoft.com/office/drawing/2014/main" id="{57E68D88-F821-2B9F-D18E-50D9F9EE9A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51334" y="2031686"/>
            <a:ext cx="3217333" cy="728021"/>
          </a:xfrm>
        </p:spPr>
        <p:txBody>
          <a:bodyPr>
            <a:normAutofit/>
          </a:bodyPr>
          <a:lstStyle>
            <a:lvl1pPr marL="0" indent="0">
              <a:buNone/>
              <a:defRPr sz="1667">
                <a:solidFill>
                  <a:srgbClr val="003399"/>
                </a:solidFill>
              </a:defRPr>
            </a:lvl1pPr>
          </a:lstStyle>
          <a:p>
            <a:pPr lvl="0"/>
            <a:r>
              <a:rPr lang="hu-HU" dirty="0"/>
              <a:t>Budapest utca 1</a:t>
            </a:r>
            <a:br>
              <a:rPr lang="hu-HU" dirty="0"/>
            </a:br>
            <a:r>
              <a:rPr lang="hu-HU" dirty="0"/>
              <a:t>1055 Budapest, Hungary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3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BACAA-0E15-4AEF-89B0-3FEC2A3D5481}" type="datetimeFigureOut">
              <a:rPr lang="cs-CZ" smtClean="0"/>
              <a:t>30.10.2024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1C26F-8AF1-4BD3-ABAC-E5ED67D501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117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906" y="306835"/>
            <a:ext cx="3852394" cy="1260109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3124196" y="2960756"/>
            <a:ext cx="88264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Živá laboratoř není o místě</a:t>
            </a:r>
          </a:p>
          <a:p>
            <a:r>
              <a:rPr lang="cs-CZ" sz="36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a</a:t>
            </a:r>
            <a:r>
              <a:rPr lang="cs-CZ" sz="3600" b="1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le o lidech a </a:t>
            </a:r>
            <a:r>
              <a:rPr lang="cs-CZ" sz="3600" b="1" dirty="0" err="1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mindsetu</a:t>
            </a:r>
            <a:endParaRPr lang="cs-CZ" sz="36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4" name="Obdélník 23"/>
          <p:cNvSpPr/>
          <p:nvPr/>
        </p:nvSpPr>
        <p:spPr>
          <a:xfrm>
            <a:off x="3124196" y="4654650"/>
            <a:ext cx="8826415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31. </a:t>
            </a: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října</a:t>
            </a: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 2024, seminář </a:t>
            </a:r>
            <a:r>
              <a:rPr lang="cs-CZ" sz="1600" dirty="0" err="1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Living</a:t>
            </a: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cs-CZ" sz="1600" dirty="0" err="1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Labs</a:t>
            </a: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 – RIS3</a:t>
            </a:r>
            <a:endParaRPr lang="cs-CZ" sz="1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endParaRPr lang="cs-CZ" sz="1600" b="1" dirty="0" smtClean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spcAft>
                <a:spcPts val="600"/>
              </a:spcAft>
            </a:pPr>
            <a:endParaRPr lang="cs-CZ" sz="1600" b="1" dirty="0" smtClean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spcAft>
                <a:spcPts val="600"/>
              </a:spcAft>
            </a:pPr>
            <a:r>
              <a:rPr lang="cs-CZ" sz="16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Miroslav </a:t>
            </a:r>
            <a:r>
              <a:rPr lang="cs-CZ" sz="16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Scheiner</a:t>
            </a:r>
            <a:endParaRPr lang="cs-CZ" sz="16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spcAft>
                <a:spcPts val="600"/>
              </a:spcAft>
            </a:pPr>
            <a:r>
              <a:rPr lang="cs-CZ" sz="1600" dirty="0">
                <a:latin typeface="Open Sans" pitchFamily="2" charset="0"/>
                <a:ea typeface="Open Sans" pitchFamily="2" charset="0"/>
                <a:cs typeface="Open Sans" pitchFamily="2" charset="0"/>
              </a:rPr>
              <a:t>m</a:t>
            </a: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anažer speciálních projektů a </a:t>
            </a:r>
            <a:r>
              <a:rPr lang="cs-CZ" sz="1600" dirty="0" err="1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lead</a:t>
            </a: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 koordinátor projektu </a:t>
            </a:r>
            <a:r>
              <a:rPr lang="cs-CZ" sz="1600" dirty="0" err="1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PilotInnCities</a:t>
            </a:r>
            <a:endParaRPr lang="cs-CZ" sz="1600" dirty="0" smtClean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spcAft>
                <a:spcPts val="600"/>
              </a:spcAft>
            </a:pPr>
            <a:r>
              <a:rPr lang="cs-CZ" sz="1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Sekce Evropské unie a zahraničního obchodu, Ministerstvo průmyslu a obchodu</a:t>
            </a:r>
            <a:endParaRPr lang="cs-CZ" sz="1600" dirty="0" smtClean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5" name="Obdélník 24"/>
          <p:cNvSpPr/>
          <p:nvPr/>
        </p:nvSpPr>
        <p:spPr>
          <a:xfrm>
            <a:off x="3124197" y="2374434"/>
            <a:ext cx="88264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6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Projekt </a:t>
            </a:r>
            <a:r>
              <a:rPr lang="cs-CZ" sz="2600" dirty="0" err="1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PilotInnCities</a:t>
            </a:r>
            <a:endParaRPr lang="cs-CZ" sz="26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50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1416677" y="463640"/>
            <a:ext cx="6671256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2" b="5545"/>
          <a:stretch/>
        </p:blipFill>
        <p:spPr>
          <a:xfrm>
            <a:off x="2350589" y="463640"/>
            <a:ext cx="9841411" cy="4728846"/>
          </a:xfrm>
          <a:prstGeom prst="rect">
            <a:avLst/>
          </a:prstGeom>
        </p:spPr>
      </p:pic>
      <p:sp>
        <p:nvSpPr>
          <p:cNvPr id="34" name="Obdélník 33"/>
          <p:cNvSpPr/>
          <p:nvPr/>
        </p:nvSpPr>
        <p:spPr>
          <a:xfrm>
            <a:off x="1274629" y="758199"/>
            <a:ext cx="9775289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Podnadpis 2"/>
          <p:cNvSpPr txBox="1">
            <a:spLocks/>
          </p:cNvSpPr>
          <p:nvPr/>
        </p:nvSpPr>
        <p:spPr>
          <a:xfrm>
            <a:off x="1519706" y="914401"/>
            <a:ext cx="9265807" cy="616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95250" indent="-495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 b="1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1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9143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Agilní pilotování – </a:t>
            </a: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podpora malých inovačních experimentů</a:t>
            </a:r>
            <a:endParaRPr lang="cs-CZ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5" name="Obrázek 3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3506" y="5525583"/>
            <a:ext cx="799963" cy="905841"/>
          </a:xfrm>
          <a:prstGeom prst="rect">
            <a:avLst/>
          </a:prstGeom>
        </p:spPr>
      </p:pic>
      <p:pic>
        <p:nvPicPr>
          <p:cNvPr id="36" name="Obrázek 3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72" b="13970"/>
          <a:stretch/>
        </p:blipFill>
        <p:spPr>
          <a:xfrm>
            <a:off x="3921465" y="5484367"/>
            <a:ext cx="1348259" cy="947057"/>
          </a:xfrm>
          <a:prstGeom prst="rect">
            <a:avLst/>
          </a:prstGeom>
        </p:spPr>
      </p:pic>
      <p:pic>
        <p:nvPicPr>
          <p:cNvPr id="37" name="Obrázek 3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7266" y="5521766"/>
            <a:ext cx="1182274" cy="930727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5120720" y="5484367"/>
            <a:ext cx="10550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Malý </a:t>
            </a:r>
            <a:b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rizikový </a:t>
            </a:r>
            <a:b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kapitál</a:t>
            </a:r>
            <a:endParaRPr lang="cs-CZ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7272908" y="5761366"/>
            <a:ext cx="17207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Know-how </a:t>
            </a:r>
            <a:b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ekosystému</a:t>
            </a:r>
            <a:endParaRPr lang="cs-CZ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9" name="TextovéPole 38"/>
          <p:cNvSpPr txBox="1"/>
          <p:nvPr/>
        </p:nvSpPr>
        <p:spPr>
          <a:xfrm>
            <a:off x="10228979" y="5521766"/>
            <a:ext cx="155670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Společná tvorba v živé laboratoři</a:t>
            </a:r>
            <a:r>
              <a:rPr lang="cs-CZ" sz="20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br>
              <a:rPr lang="cs-CZ" sz="20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cs-CZ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0" name="Obrázek 3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804" y="4172700"/>
            <a:ext cx="1198526" cy="73209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9638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1416676" y="463640"/>
            <a:ext cx="8834907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531" y="321015"/>
            <a:ext cx="9590469" cy="5304053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1313645" y="796737"/>
            <a:ext cx="9328649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Podnadpis 2"/>
          <p:cNvSpPr txBox="1">
            <a:spLocks/>
          </p:cNvSpPr>
          <p:nvPr/>
        </p:nvSpPr>
        <p:spPr>
          <a:xfrm>
            <a:off x="1519705" y="965915"/>
            <a:ext cx="8924285" cy="564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95250" indent="-495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 b="1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1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9143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Hlavní cíl: odbourat bariéry pro průnik inovací do území</a:t>
            </a:r>
            <a:endParaRPr lang="cs-CZ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897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430874"/>
              </p:ext>
            </p:extLst>
          </p:nvPr>
        </p:nvGraphicFramePr>
        <p:xfrm>
          <a:off x="4579195" y="1232876"/>
          <a:ext cx="6808470" cy="51916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079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5344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4705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76518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Země</a:t>
                      </a:r>
                      <a:endParaRPr lang="cs-CZ" sz="1400" dirty="0"/>
                    </a:p>
                  </a:txBody>
                  <a:tcPr anchor="ctr">
                    <a:solidFill>
                      <a:srgbClr val="4778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Průměrný</a:t>
                      </a:r>
                      <a:r>
                        <a:rPr lang="cs-CZ" sz="1400" baseline="0" dirty="0" smtClean="0"/>
                        <a:t> počet obyvatel na jednu obec </a:t>
                      </a:r>
                      <a:endParaRPr lang="cs-CZ" sz="1400" dirty="0"/>
                    </a:p>
                  </a:txBody>
                  <a:tcPr anchor="ctr">
                    <a:solidFill>
                      <a:srgbClr val="4778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aseline="0" dirty="0" smtClean="0"/>
                        <a:t>Počet obcí</a:t>
                      </a:r>
                      <a:endParaRPr lang="cs-CZ" sz="1400" dirty="0"/>
                    </a:p>
                  </a:txBody>
                  <a:tcPr anchor="ctr">
                    <a:solidFill>
                      <a:srgbClr val="47787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Spojené království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203 939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Nizozemsko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51 471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Srbsko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39 276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 smtClean="0"/>
                        <a:t>170</a:t>
                      </a:r>
                      <a:endParaRPr lang="cs-CZ" sz="1400" b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Portugalsko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33 226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Bulharsko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25 955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260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Finsko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17 742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310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Polsko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15 120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/>
                        <a:t>2 500</a:t>
                      </a:r>
                      <a:endParaRPr lang="cs-CZ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Německo</a:t>
                      </a:r>
                      <a:endParaRPr lang="cs-CZ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7 564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11 000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Rumunsko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6 011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3 </a:t>
                      </a:r>
                      <a:r>
                        <a:rPr lang="cs-CZ" sz="1400" b="0" dirty="0" smtClean="0"/>
                        <a:t>180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Španělsko</a:t>
                      </a:r>
                      <a:endParaRPr lang="cs-CZ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5 852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8 100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Rakousko</a:t>
                      </a:r>
                      <a:endParaRPr lang="cs-CZ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4 286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2 100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Maďarsko</a:t>
                      </a:r>
                      <a:endParaRPr lang="cs-CZ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3</a:t>
                      </a:r>
                      <a:r>
                        <a:rPr lang="cs-CZ" sz="1400" b="0" baseline="0" dirty="0"/>
                        <a:t> 031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3 200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Francie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1</a:t>
                      </a:r>
                      <a:r>
                        <a:rPr lang="cs-CZ" sz="1400" b="0" baseline="0" dirty="0"/>
                        <a:t> 937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35 000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400" b="0" dirty="0" smtClean="0"/>
                        <a:t>Slovensko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1 862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0" dirty="0"/>
                        <a:t>2</a:t>
                      </a:r>
                      <a:r>
                        <a:rPr lang="cs-CZ" sz="1400" b="0" baseline="0" dirty="0"/>
                        <a:t> 900</a:t>
                      </a:r>
                      <a:endParaRPr lang="cs-CZ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10667">
                <a:tc>
                  <a:txBody>
                    <a:bodyPr/>
                    <a:lstStyle/>
                    <a:p>
                      <a:r>
                        <a:rPr lang="cs-CZ" sz="1800" b="1" dirty="0" smtClean="0">
                          <a:solidFill>
                            <a:schemeClr val="dk1"/>
                          </a:solidFill>
                        </a:rPr>
                        <a:t>Česká</a:t>
                      </a:r>
                      <a:r>
                        <a:rPr lang="cs-CZ" sz="1800" b="1" baseline="0" dirty="0" smtClean="0">
                          <a:solidFill>
                            <a:schemeClr val="dk1"/>
                          </a:solidFill>
                        </a:rPr>
                        <a:t> republika</a:t>
                      </a:r>
                      <a:endParaRPr lang="cs-CZ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/>
                        <a:t>1 680</a:t>
                      </a:r>
                      <a:endParaRPr lang="cs-CZ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 dirty="0"/>
                        <a:t>6 250</a:t>
                      </a:r>
                      <a:endParaRPr lang="cs-CZ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" name="Podnadpis 2"/>
          <p:cNvSpPr txBox="1">
            <a:spLocks/>
          </p:cNvSpPr>
          <p:nvPr/>
        </p:nvSpPr>
        <p:spPr>
          <a:xfrm>
            <a:off x="1737360" y="502829"/>
            <a:ext cx="9444446" cy="564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95250" indent="-495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 b="1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1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9143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Proč v Česku potřebujeme živé laboratoře?</a:t>
            </a:r>
            <a:endParaRPr lang="cs-CZ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03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/>
        </p:nvSpPr>
        <p:spPr>
          <a:xfrm>
            <a:off x="1416677" y="463640"/>
            <a:ext cx="6671256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sp>
        <p:nvSpPr>
          <p:cNvPr id="13" name="Podnadpis 2"/>
          <p:cNvSpPr txBox="1">
            <a:spLocks/>
          </p:cNvSpPr>
          <p:nvPr/>
        </p:nvSpPr>
        <p:spPr>
          <a:xfrm>
            <a:off x="1661375" y="641146"/>
            <a:ext cx="9876440" cy="564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95250" indent="-495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 b="1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1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9143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Funkční inovační ekosystém vs. česká realita</a:t>
            </a:r>
            <a:endParaRPr lang="cs-CZ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3" name="Skupina 2"/>
          <p:cNvGrpSpPr/>
          <p:nvPr/>
        </p:nvGrpSpPr>
        <p:grpSpPr>
          <a:xfrm>
            <a:off x="1296473" y="1670635"/>
            <a:ext cx="10805375" cy="4031090"/>
            <a:chOff x="1287887" y="1313645"/>
            <a:chExt cx="10805375" cy="4031090"/>
          </a:xfrm>
        </p:grpSpPr>
        <p:sp>
          <p:nvSpPr>
            <p:cNvPr id="6" name="Pětiúhelník 5"/>
            <p:cNvSpPr/>
            <p:nvPr/>
          </p:nvSpPr>
          <p:spPr>
            <a:xfrm>
              <a:off x="1287887" y="1313645"/>
              <a:ext cx="2636834" cy="426999"/>
            </a:xfrm>
            <a:prstGeom prst="homePlat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smtClean="0"/>
                <a:t>Odborné know-how</a:t>
              </a:r>
              <a:endParaRPr lang="cs-CZ" dirty="0"/>
            </a:p>
          </p:txBody>
        </p:sp>
        <p:grpSp>
          <p:nvGrpSpPr>
            <p:cNvPr id="7" name="Skupina 6"/>
            <p:cNvGrpSpPr/>
            <p:nvPr/>
          </p:nvGrpSpPr>
          <p:grpSpPr>
            <a:xfrm>
              <a:off x="1287887" y="2036659"/>
              <a:ext cx="10805375" cy="2331391"/>
              <a:chOff x="0" y="3132355"/>
              <a:chExt cx="12192000" cy="2845201"/>
            </a:xfrm>
          </p:grpSpPr>
          <p:sp>
            <p:nvSpPr>
              <p:cNvPr id="11" name="Obdélník 10"/>
              <p:cNvSpPr/>
              <p:nvPr/>
            </p:nvSpPr>
            <p:spPr>
              <a:xfrm>
                <a:off x="0" y="3789062"/>
                <a:ext cx="2808000" cy="1728000"/>
              </a:xfrm>
              <a:prstGeom prst="rect">
                <a:avLst/>
              </a:prstGeom>
              <a:noFill/>
              <a:ln w="381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600" dirty="0" smtClean="0">
                    <a:solidFill>
                      <a:srgbClr val="002060"/>
                    </a:solidFill>
                  </a:rPr>
                  <a:t>Akademická obec</a:t>
                </a:r>
                <a:endParaRPr lang="cs-CZ" sz="26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2" name="Obdélník 11"/>
              <p:cNvSpPr/>
              <p:nvPr/>
            </p:nvSpPr>
            <p:spPr>
              <a:xfrm>
                <a:off x="3128000" y="3789062"/>
                <a:ext cx="2808000" cy="1728000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600" dirty="0" smtClean="0">
                    <a:solidFill>
                      <a:srgbClr val="00B050"/>
                    </a:solidFill>
                  </a:rPr>
                  <a:t>Průmysl</a:t>
                </a:r>
                <a:endParaRPr lang="cs-CZ" sz="26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4" name="Obdélník 13"/>
              <p:cNvSpPr/>
              <p:nvPr/>
            </p:nvSpPr>
            <p:spPr>
              <a:xfrm>
                <a:off x="6256000" y="3789062"/>
                <a:ext cx="2808000" cy="1728000"/>
              </a:xfrm>
              <a:prstGeom prst="rect">
                <a:avLst/>
              </a:prstGeom>
              <a:noFill/>
              <a:ln w="3810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cs-CZ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 </a:t>
                </a:r>
                <a:r>
                  <a:rPr lang="cs-CZ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Veřejný </a:t>
                </a:r>
                <a:r>
                  <a:rPr lang="cs-CZ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/>
                </a:r>
                <a:br>
                  <a:rPr lang="cs-CZ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</a:br>
                <a:r>
                  <a:rPr lang="cs-CZ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  </a:t>
                </a:r>
                <a:r>
                  <a:rPr lang="cs-CZ" sz="2600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sektor</a:t>
                </a:r>
                <a:endParaRPr lang="cs-CZ" sz="2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5" name="Obdélník 14"/>
              <p:cNvSpPr/>
              <p:nvPr/>
            </p:nvSpPr>
            <p:spPr>
              <a:xfrm>
                <a:off x="9384000" y="3789062"/>
                <a:ext cx="2808000" cy="1728000"/>
              </a:xfrm>
              <a:prstGeom prst="rect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600" dirty="0" smtClean="0">
                    <a:solidFill>
                      <a:srgbClr val="C00000"/>
                    </a:solidFill>
                  </a:rPr>
                  <a:t>Občansk</a:t>
                </a:r>
                <a:r>
                  <a:rPr lang="cs-CZ" sz="2600" dirty="0" smtClean="0">
                    <a:solidFill>
                      <a:srgbClr val="C00000"/>
                    </a:solidFill>
                  </a:rPr>
                  <a:t>á společnost</a:t>
                </a:r>
                <a:endParaRPr lang="cs-CZ" sz="26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8" name="Dvojitá šipka 17"/>
              <p:cNvSpPr/>
              <p:nvPr/>
            </p:nvSpPr>
            <p:spPr>
              <a:xfrm>
                <a:off x="9205008" y="4143057"/>
                <a:ext cx="518297" cy="1007396"/>
              </a:xfrm>
              <a:prstGeom prst="chevro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bdélník 18"/>
              <p:cNvSpPr/>
              <p:nvPr/>
            </p:nvSpPr>
            <p:spPr>
              <a:xfrm>
                <a:off x="7710660" y="3132355"/>
                <a:ext cx="1123580" cy="87330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3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Národní</a:t>
                </a:r>
                <a:endParaRPr lang="cs-CZ" sz="13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" name="Obdélník 19"/>
              <p:cNvSpPr/>
              <p:nvPr/>
            </p:nvSpPr>
            <p:spPr>
              <a:xfrm>
                <a:off x="7718671" y="4118304"/>
                <a:ext cx="1123580" cy="87330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3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Krajský</a:t>
                </a:r>
                <a:endParaRPr lang="cs-CZ" sz="13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1" name="Obdélník 20"/>
              <p:cNvSpPr/>
              <p:nvPr/>
            </p:nvSpPr>
            <p:spPr>
              <a:xfrm>
                <a:off x="7710660" y="5104253"/>
                <a:ext cx="1123580" cy="873303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1200" b="1" dirty="0" smtClean="0">
                    <a:solidFill>
                      <a:schemeClr val="accent2">
                        <a:lumMod val="75000"/>
                      </a:schemeClr>
                    </a:solidFill>
                  </a:rPr>
                  <a:t>Místní</a:t>
                </a:r>
                <a:endParaRPr lang="cs-CZ" sz="1200" b="1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3" name="Dvojitá šipka 22"/>
              <p:cNvSpPr/>
              <p:nvPr/>
            </p:nvSpPr>
            <p:spPr>
              <a:xfrm rot="5400000">
                <a:off x="8149999" y="4739793"/>
                <a:ext cx="260722" cy="841564"/>
              </a:xfrm>
              <a:prstGeom prst="chevron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Pětiúhelník 23"/>
            <p:cNvSpPr/>
            <p:nvPr/>
          </p:nvSpPr>
          <p:spPr>
            <a:xfrm>
              <a:off x="4060132" y="1313645"/>
              <a:ext cx="2636834" cy="425354"/>
            </a:xfrm>
            <a:prstGeom prst="homePlat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smtClean="0"/>
                <a:t>Škálovatelné řešení</a:t>
              </a:r>
              <a:endParaRPr lang="cs-CZ" dirty="0"/>
            </a:p>
          </p:txBody>
        </p:sp>
        <p:sp>
          <p:nvSpPr>
            <p:cNvPr id="25" name="Pětiúhelník 24"/>
            <p:cNvSpPr/>
            <p:nvPr/>
          </p:nvSpPr>
          <p:spPr>
            <a:xfrm>
              <a:off x="6810278" y="1313645"/>
              <a:ext cx="2636834" cy="425354"/>
            </a:xfrm>
            <a:prstGeom prst="homePlat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smtClean="0"/>
                <a:t>Implementace</a:t>
              </a:r>
              <a:endParaRPr lang="cs-CZ" dirty="0"/>
            </a:p>
          </p:txBody>
        </p:sp>
        <p:sp>
          <p:nvSpPr>
            <p:cNvPr id="26" name="Pětiúhelník 25"/>
            <p:cNvSpPr/>
            <p:nvPr/>
          </p:nvSpPr>
          <p:spPr>
            <a:xfrm>
              <a:off x="9604622" y="1313645"/>
              <a:ext cx="2488640" cy="425354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dirty="0" smtClean="0"/>
                <a:t>Klient</a:t>
              </a:r>
              <a:endParaRPr lang="cs-CZ" dirty="0"/>
            </a:p>
          </p:txBody>
        </p:sp>
        <p:pic>
          <p:nvPicPr>
            <p:cNvPr id="27" name="Obrázek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3974" y="4238526"/>
              <a:ext cx="1196465" cy="1106209"/>
            </a:xfrm>
            <a:prstGeom prst="rect">
              <a:avLst/>
            </a:prstGeom>
          </p:spPr>
        </p:pic>
        <p:pic>
          <p:nvPicPr>
            <p:cNvPr id="28" name="Obrázek 27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5866" y="4326867"/>
              <a:ext cx="1005366" cy="929526"/>
            </a:xfrm>
            <a:prstGeom prst="rect">
              <a:avLst/>
            </a:prstGeom>
          </p:spPr>
        </p:pic>
        <p:pic>
          <p:nvPicPr>
            <p:cNvPr id="29" name="Obrázek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6885" y="4378893"/>
              <a:ext cx="1569420" cy="825475"/>
            </a:xfrm>
            <a:prstGeom prst="rect">
              <a:avLst/>
            </a:prstGeom>
          </p:spPr>
        </p:pic>
        <p:pic>
          <p:nvPicPr>
            <p:cNvPr id="30" name="Obrázek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1959" y="4326867"/>
              <a:ext cx="1077118" cy="995866"/>
            </a:xfrm>
            <a:prstGeom prst="rect">
              <a:avLst/>
            </a:prstGeom>
          </p:spPr>
        </p:pic>
        <p:sp>
          <p:nvSpPr>
            <p:cNvPr id="31" name="Dvojitá šipka 30"/>
            <p:cNvSpPr/>
            <p:nvPr/>
          </p:nvSpPr>
          <p:spPr>
            <a:xfrm rot="5400000">
              <a:off x="8519772" y="2425480"/>
              <a:ext cx="213639" cy="745851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32" name="Dvojitá šipka 31"/>
            <p:cNvSpPr/>
            <p:nvPr/>
          </p:nvSpPr>
          <p:spPr>
            <a:xfrm>
              <a:off x="6613617" y="2873134"/>
              <a:ext cx="459350" cy="825472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  <p:sp>
          <p:nvSpPr>
            <p:cNvPr id="33" name="Dvojitá šipka 32"/>
            <p:cNvSpPr/>
            <p:nvPr/>
          </p:nvSpPr>
          <p:spPr>
            <a:xfrm>
              <a:off x="3901498" y="2871094"/>
              <a:ext cx="459350" cy="825472"/>
            </a:xfrm>
            <a:prstGeom prst="chevron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>
                <a:solidFill>
                  <a:schemeClr val="tx1"/>
                </a:solidFill>
              </a:endParaRPr>
            </a:p>
          </p:txBody>
        </p:sp>
      </p:grpSp>
      <p:sp>
        <p:nvSpPr>
          <p:cNvPr id="34" name="Dvojitá šipka 33"/>
          <p:cNvSpPr/>
          <p:nvPr/>
        </p:nvSpPr>
        <p:spPr>
          <a:xfrm flipH="1">
            <a:off x="9122323" y="3221830"/>
            <a:ext cx="459350" cy="82547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5" name="Dvojitá šipka 34"/>
          <p:cNvSpPr/>
          <p:nvPr/>
        </p:nvSpPr>
        <p:spPr>
          <a:xfrm rot="16200000" flipV="1">
            <a:off x="8515031" y="2651198"/>
            <a:ext cx="213639" cy="745851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6" name="Dvojitá šipka 35"/>
          <p:cNvSpPr/>
          <p:nvPr/>
        </p:nvSpPr>
        <p:spPr>
          <a:xfrm rot="16200000" flipV="1">
            <a:off x="8534087" y="3555059"/>
            <a:ext cx="213639" cy="745851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7" name="Dvojitá šipka 36"/>
          <p:cNvSpPr/>
          <p:nvPr/>
        </p:nvSpPr>
        <p:spPr>
          <a:xfrm flipH="1">
            <a:off x="6261828" y="3230124"/>
            <a:ext cx="459350" cy="82547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sp>
        <p:nvSpPr>
          <p:cNvPr id="38" name="Dvojitá šipka 37"/>
          <p:cNvSpPr/>
          <p:nvPr/>
        </p:nvSpPr>
        <p:spPr>
          <a:xfrm flipH="1">
            <a:off x="3566611" y="3226997"/>
            <a:ext cx="459350" cy="825472"/>
          </a:xfrm>
          <a:prstGeom prst="chevron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1"/>
              </a:solidFill>
            </a:endParaRPr>
          </a:p>
        </p:txBody>
      </p:sp>
      <p:pic>
        <p:nvPicPr>
          <p:cNvPr id="47" name="Obrázek 4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5301" y="4877674"/>
            <a:ext cx="1038967" cy="707487"/>
          </a:xfrm>
          <a:prstGeom prst="rect">
            <a:avLst/>
          </a:prstGeom>
        </p:spPr>
      </p:pic>
      <p:pic>
        <p:nvPicPr>
          <p:cNvPr id="48" name="Obrázek 4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2189" y="4851469"/>
            <a:ext cx="1038967" cy="707487"/>
          </a:xfrm>
          <a:prstGeom prst="rect">
            <a:avLst/>
          </a:prstGeom>
        </p:spPr>
      </p:pic>
      <p:pic>
        <p:nvPicPr>
          <p:cNvPr id="49" name="Obrázek 4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6701" y="2514343"/>
            <a:ext cx="1038967" cy="707487"/>
          </a:xfrm>
          <a:prstGeom prst="rect">
            <a:avLst/>
          </a:prstGeom>
        </p:spPr>
      </p:pic>
      <p:sp>
        <p:nvSpPr>
          <p:cNvPr id="50" name="TextovéPole 49"/>
          <p:cNvSpPr txBox="1"/>
          <p:nvPr/>
        </p:nvSpPr>
        <p:spPr>
          <a:xfrm>
            <a:off x="1759260" y="2167476"/>
            <a:ext cx="2993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Šuplíkový výzkum</a:t>
            </a:r>
            <a:endParaRPr lang="cs-CZ" dirty="0">
              <a:solidFill>
                <a:srgbClr val="00B050"/>
              </a:solidFill>
            </a:endParaRPr>
          </a:p>
        </p:txBody>
      </p:sp>
      <p:sp>
        <p:nvSpPr>
          <p:cNvPr id="51" name="TextovéPole 50"/>
          <p:cNvSpPr txBox="1"/>
          <p:nvPr/>
        </p:nvSpPr>
        <p:spPr>
          <a:xfrm>
            <a:off x="8121790" y="5716400"/>
            <a:ext cx="2993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Slabá participace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občanů</a:t>
            </a:r>
            <a:endParaRPr lang="cs-CZ" dirty="0">
              <a:solidFill>
                <a:srgbClr val="00B050"/>
              </a:solidFill>
            </a:endParaRPr>
          </a:p>
        </p:txBody>
      </p:sp>
      <p:sp>
        <p:nvSpPr>
          <p:cNvPr id="52" name="TextovéPole 51"/>
          <p:cNvSpPr txBox="1"/>
          <p:nvPr/>
        </p:nvSpPr>
        <p:spPr>
          <a:xfrm>
            <a:off x="5124287" y="5716400"/>
            <a:ext cx="3260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Nepochopení mezi byznysem </a:t>
            </a:r>
            <a:br>
              <a:rPr lang="cs-CZ" b="1" dirty="0" smtClean="0">
                <a:solidFill>
                  <a:srgbClr val="FF0000"/>
                </a:solidFill>
              </a:rPr>
            </a:br>
            <a:r>
              <a:rPr lang="cs-CZ" b="1" dirty="0" smtClean="0">
                <a:solidFill>
                  <a:srgbClr val="FF0000"/>
                </a:solidFill>
              </a:rPr>
              <a:t>a municipalitami</a:t>
            </a:r>
            <a:endParaRPr lang="cs-CZ" dirty="0">
              <a:solidFill>
                <a:srgbClr val="00B050"/>
              </a:solidFill>
            </a:endParaRPr>
          </a:p>
        </p:txBody>
      </p:sp>
      <p:pic>
        <p:nvPicPr>
          <p:cNvPr id="53" name="Obrázek 5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6243" y="2499045"/>
            <a:ext cx="1038967" cy="707487"/>
          </a:xfrm>
          <a:prstGeom prst="rect">
            <a:avLst/>
          </a:prstGeom>
        </p:spPr>
      </p:pic>
      <p:sp>
        <p:nvSpPr>
          <p:cNvPr id="54" name="TextovéPole 53"/>
          <p:cNvSpPr txBox="1"/>
          <p:nvPr/>
        </p:nvSpPr>
        <p:spPr>
          <a:xfrm>
            <a:off x="6314437" y="2087420"/>
            <a:ext cx="2342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>
                <a:solidFill>
                  <a:srgbClr val="FF0000"/>
                </a:solidFill>
              </a:rPr>
              <a:t>Nedostatečné sdílení</a:t>
            </a:r>
            <a:endParaRPr lang="cs-CZ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93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585" y="1686756"/>
            <a:ext cx="5420486" cy="387593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2"/>
          <a:stretch/>
        </p:blipFill>
        <p:spPr>
          <a:xfrm>
            <a:off x="7248413" y="646519"/>
            <a:ext cx="4935967" cy="357222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313645" y="796737"/>
            <a:ext cx="5831738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Podnadpis 2"/>
          <p:cNvSpPr txBox="1">
            <a:spLocks/>
          </p:cNvSpPr>
          <p:nvPr/>
        </p:nvSpPr>
        <p:spPr>
          <a:xfrm>
            <a:off x="1519706" y="940158"/>
            <a:ext cx="5834683" cy="590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95250" indent="-495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 b="1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1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9143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Hard &amp; soft </a:t>
            </a: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dimenze živé laboratoře</a:t>
            </a:r>
            <a:endParaRPr lang="cs-CZ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5721530" y="6226669"/>
            <a:ext cx="4376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rgbClr val="00444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BVV </a:t>
            </a:r>
            <a:r>
              <a:rPr lang="cs-CZ" sz="2400" b="1" dirty="0" err="1" smtClean="0">
                <a:solidFill>
                  <a:srgbClr val="00444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Living</a:t>
            </a:r>
            <a:r>
              <a:rPr lang="cs-CZ" sz="2400" b="1" dirty="0" smtClean="0">
                <a:solidFill>
                  <a:srgbClr val="00444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cs-CZ" sz="2400" b="1" dirty="0" err="1" smtClean="0">
                <a:solidFill>
                  <a:srgbClr val="00444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Lab</a:t>
            </a:r>
            <a:endParaRPr lang="cs-CZ" sz="2400" dirty="0" smtClean="0">
              <a:solidFill>
                <a:srgbClr val="00444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9337667" y="4941464"/>
            <a:ext cx="26227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err="1" smtClean="0">
                <a:solidFill>
                  <a:srgbClr val="47787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PilotInnCities</a:t>
            </a:r>
            <a:endParaRPr lang="cs-CZ" sz="2400" dirty="0" smtClean="0">
              <a:solidFill>
                <a:srgbClr val="477878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5" name="Šipka doprava 14"/>
          <p:cNvSpPr/>
          <p:nvPr/>
        </p:nvSpPr>
        <p:spPr>
          <a:xfrm rot="5400000">
            <a:off x="10137753" y="4356634"/>
            <a:ext cx="575614" cy="446937"/>
          </a:xfrm>
          <a:prstGeom prst="rightArrow">
            <a:avLst/>
          </a:prstGeom>
          <a:solidFill>
            <a:srgbClr val="4778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Šipka doprava 15"/>
          <p:cNvSpPr/>
          <p:nvPr/>
        </p:nvSpPr>
        <p:spPr>
          <a:xfrm rot="5400000">
            <a:off x="6647097" y="5687936"/>
            <a:ext cx="575614" cy="446937"/>
          </a:xfrm>
          <a:prstGeom prst="rightArrow">
            <a:avLst/>
          </a:prstGeom>
          <a:solidFill>
            <a:srgbClr val="0044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0044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567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sp>
        <p:nvSpPr>
          <p:cNvPr id="34" name="Obdélník 33"/>
          <p:cNvSpPr/>
          <p:nvPr/>
        </p:nvSpPr>
        <p:spPr>
          <a:xfrm>
            <a:off x="1313645" y="796737"/>
            <a:ext cx="8189584" cy="73409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Podnadpis 2"/>
          <p:cNvSpPr txBox="1">
            <a:spLocks/>
          </p:cNvSpPr>
          <p:nvPr/>
        </p:nvSpPr>
        <p:spPr>
          <a:xfrm>
            <a:off x="1841862" y="914401"/>
            <a:ext cx="9862457" cy="6164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95250" indent="-4952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2800" b="1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1pPr>
            <a:lvl2pPr marL="457154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33" kern="1200">
                <a:solidFill>
                  <a:srgbClr val="003399"/>
                </a:solidFill>
                <a:latin typeface="+mn-lt"/>
                <a:ea typeface="+mn-ea"/>
                <a:cs typeface="+mn-cs"/>
              </a:defRPr>
            </a:lvl2pPr>
            <a:lvl3pPr marL="91430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3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Ingredience úspěchu v živé laboratoři</a:t>
            </a:r>
            <a:endParaRPr lang="cs-CZ" sz="240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35" name="Obrázek 3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6904" y="3025693"/>
            <a:ext cx="1853622" cy="2098956"/>
          </a:xfrm>
          <a:prstGeom prst="rect">
            <a:avLst/>
          </a:prstGeom>
        </p:spPr>
      </p:pic>
      <p:pic>
        <p:nvPicPr>
          <p:cNvPr id="36" name="Obrázek 3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72" b="13970"/>
          <a:stretch/>
        </p:blipFill>
        <p:spPr>
          <a:xfrm>
            <a:off x="4593666" y="2634948"/>
            <a:ext cx="1631167" cy="1145780"/>
          </a:xfrm>
          <a:prstGeom prst="rect">
            <a:avLst/>
          </a:prstGeom>
        </p:spPr>
      </p:pic>
      <p:pic>
        <p:nvPicPr>
          <p:cNvPr id="37" name="Obrázek 3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9982" y="3249227"/>
            <a:ext cx="1294507" cy="1019081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733436" y="4167325"/>
            <a:ext cx="4376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>
                <a:solidFill>
                  <a:srgbClr val="00444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BUSINESS MODEL</a:t>
            </a:r>
            <a:endParaRPr lang="cs-CZ" sz="3200" dirty="0">
              <a:solidFill>
                <a:srgbClr val="00444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7249099" y="1556314"/>
            <a:ext cx="3854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2400" dirty="0" smtClean="0">
                <a:solidFill>
                  <a:srgbClr val="125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OBOROVÁ EXPERTÍZA</a:t>
            </a:r>
            <a:endParaRPr lang="cs-CZ" sz="2400" dirty="0">
              <a:solidFill>
                <a:srgbClr val="12515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9" name="TextovéPole 38"/>
          <p:cNvSpPr txBox="1"/>
          <p:nvPr/>
        </p:nvSpPr>
        <p:spPr>
          <a:xfrm>
            <a:off x="8499967" y="5827722"/>
            <a:ext cx="200652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47787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ŠKÁLOVÁNÍ</a:t>
            </a:r>
            <a:r>
              <a:rPr lang="cs-CZ" sz="20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br>
              <a:rPr lang="cs-CZ" sz="20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cs-CZ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4" name="TextovéPole 13"/>
          <p:cNvSpPr txBox="1"/>
          <p:nvPr/>
        </p:nvSpPr>
        <p:spPr>
          <a:xfrm>
            <a:off x="1249140" y="1838024"/>
            <a:ext cx="54259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2400" dirty="0" smtClean="0">
                <a:solidFill>
                  <a:srgbClr val="12515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TECHNICKÁ INFRASTRUKTURA</a:t>
            </a:r>
            <a:endParaRPr lang="cs-CZ" sz="2400" dirty="0">
              <a:solidFill>
                <a:srgbClr val="12515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5" name="TextovéPole 14"/>
          <p:cNvSpPr txBox="1"/>
          <p:nvPr/>
        </p:nvSpPr>
        <p:spPr>
          <a:xfrm>
            <a:off x="8774489" y="3142611"/>
            <a:ext cx="2738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2000" dirty="0" smtClean="0">
                <a:solidFill>
                  <a:srgbClr val="366B6B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FACILITACE</a:t>
            </a:r>
            <a:endParaRPr lang="cs-CZ" sz="2000" dirty="0">
              <a:solidFill>
                <a:srgbClr val="366B6B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1802457" y="3133424"/>
            <a:ext cx="2721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solidFill>
                  <a:srgbClr val="47787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VEŘEJNÁ PODPORA</a:t>
            </a:r>
            <a:r>
              <a:rPr lang="cs-CZ" sz="20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/>
            </a:r>
            <a:br>
              <a:rPr lang="cs-CZ" sz="2000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endParaRPr lang="cs-CZ" sz="200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7837714" y="4484481"/>
            <a:ext cx="3674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3200" dirty="0" smtClean="0">
                <a:solidFill>
                  <a:srgbClr val="00444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STAKEHOLDEŘI</a:t>
            </a:r>
            <a:endParaRPr lang="cs-CZ" sz="3200" dirty="0">
              <a:solidFill>
                <a:srgbClr val="00444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TextovéPole 17"/>
          <p:cNvSpPr txBox="1"/>
          <p:nvPr/>
        </p:nvSpPr>
        <p:spPr>
          <a:xfrm>
            <a:off x="3050312" y="5427612"/>
            <a:ext cx="5076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2000" dirty="0" smtClean="0">
                <a:solidFill>
                  <a:srgbClr val="366B6B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MOTIVACE A OČEKÁVÁNÍ AKTÉRŮ</a:t>
            </a:r>
            <a:endParaRPr lang="cs-CZ" sz="2000" dirty="0">
              <a:solidFill>
                <a:srgbClr val="366B6B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5556904" y="2386682"/>
            <a:ext cx="3708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dirty="0" smtClean="0">
                <a:solidFill>
                  <a:srgbClr val="366B6B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LEGISLATIVNÍ (DE)REGULACE</a:t>
            </a:r>
            <a:endParaRPr lang="cs-CZ" dirty="0">
              <a:solidFill>
                <a:srgbClr val="366B6B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9265185" y="3542721"/>
            <a:ext cx="1454227" cy="0"/>
          </a:xfrm>
          <a:prstGeom prst="line">
            <a:avLst/>
          </a:prstGeom>
          <a:ln w="38100">
            <a:solidFill>
              <a:srgbClr val="35C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nice 20"/>
          <p:cNvCxnSpPr/>
          <p:nvPr/>
        </p:nvCxnSpPr>
        <p:spPr>
          <a:xfrm>
            <a:off x="1841862" y="4752100"/>
            <a:ext cx="3380133" cy="0"/>
          </a:xfrm>
          <a:prstGeom prst="line">
            <a:avLst/>
          </a:prstGeom>
          <a:ln w="38100">
            <a:solidFill>
              <a:srgbClr val="35C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22"/>
          <p:cNvCxnSpPr/>
          <p:nvPr/>
        </p:nvCxnSpPr>
        <p:spPr>
          <a:xfrm>
            <a:off x="8499967" y="6185140"/>
            <a:ext cx="1371146" cy="17564"/>
          </a:xfrm>
          <a:prstGeom prst="line">
            <a:avLst/>
          </a:prstGeom>
          <a:ln w="38100">
            <a:solidFill>
              <a:srgbClr val="35CC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839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5911404"/>
            <a:ext cx="2401759" cy="78561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27" b="3622"/>
          <a:stretch/>
        </p:blipFill>
        <p:spPr>
          <a:xfrm>
            <a:off x="3568700" y="419463"/>
            <a:ext cx="8623300" cy="5092700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1313645" y="796737"/>
            <a:ext cx="9791357" cy="74562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 err="1" smtClean="0"/>
              <a:t>Finsk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474703" y="932951"/>
            <a:ext cx="93108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Finský přístup: dohodnout se a </a:t>
            </a:r>
            <a:r>
              <a:rPr lang="cs-CZ" sz="2400" b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učit se společně za pochodu</a:t>
            </a:r>
            <a:endParaRPr lang="cs-CZ" sz="2400" b="1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946616" y="5635314"/>
            <a:ext cx="78674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i="1" dirty="0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Foto: </a:t>
            </a:r>
            <a:r>
              <a:rPr lang="cs-CZ" sz="1200" i="1" dirty="0" err="1" smtClean="0">
                <a:latin typeface="Open Sans" pitchFamily="2" charset="0"/>
                <a:ea typeface="Open Sans" pitchFamily="2" charset="0"/>
                <a:cs typeface="Open Sans" pitchFamily="2" charset="0"/>
              </a:rPr>
              <a:t>Finnair</a:t>
            </a:r>
            <a:endParaRPr lang="cs-CZ" sz="1200" i="1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310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38329"/>
            <a:ext cx="3413556" cy="1116567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584285" y="4106454"/>
            <a:ext cx="39115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Miroslav Scheiner</a:t>
            </a:r>
          </a:p>
          <a:p>
            <a:r>
              <a:rPr lang="cs-CZ" sz="16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</a:t>
            </a:r>
            <a:r>
              <a:rPr lang="cs-CZ" sz="16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anažer speciálních projektů</a:t>
            </a:r>
            <a:endParaRPr lang="cs-CZ" sz="1600" dirty="0" smtClean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cs-CZ" sz="16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Sekce EU a zahraničního obchodu</a:t>
            </a:r>
            <a:endParaRPr lang="cs-CZ" sz="1600" dirty="0" smtClean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cs-CZ" sz="16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Ministerstv</a:t>
            </a:r>
            <a:r>
              <a:rPr lang="cs-CZ" sz="16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 průmyslu a obchodu</a:t>
            </a:r>
            <a:endParaRPr lang="cs-CZ" sz="1600" dirty="0" smtClean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cs-CZ" sz="16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miroslav.scheiner@mpo.gov.cz</a:t>
            </a:r>
          </a:p>
          <a:p>
            <a:r>
              <a:rPr lang="cs-CZ" sz="1600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+420 602 262 599</a:t>
            </a:r>
          </a:p>
          <a:p>
            <a:endParaRPr lang="cs-CZ" dirty="0" smtClean="0">
              <a:solidFill>
                <a:schemeClr val="bg1"/>
              </a:solidFill>
            </a:endParaRPr>
          </a:p>
          <a:p>
            <a:r>
              <a:rPr lang="cs-CZ" sz="1400" b="1" u="sng" dirty="0" smtClean="0">
                <a:solidFill>
                  <a:schemeClr val="bg1"/>
                </a:solidFill>
              </a:rPr>
              <a:t>www. interreg-danube.eu/</a:t>
            </a:r>
            <a:r>
              <a:rPr lang="cs-CZ" sz="1400" b="1" u="sng" dirty="0" err="1" smtClean="0">
                <a:solidFill>
                  <a:schemeClr val="bg1"/>
                </a:solidFill>
              </a:rPr>
              <a:t>projects</a:t>
            </a:r>
            <a:r>
              <a:rPr lang="cs-CZ" sz="1400" b="1" u="sng" dirty="0" smtClean="0">
                <a:solidFill>
                  <a:schemeClr val="bg1"/>
                </a:solidFill>
              </a:rPr>
              <a:t>/</a:t>
            </a:r>
            <a:r>
              <a:rPr lang="cs-CZ" sz="1400" b="1" u="sng" dirty="0" err="1" smtClean="0">
                <a:solidFill>
                  <a:schemeClr val="bg1"/>
                </a:solidFill>
              </a:rPr>
              <a:t>pilotinncities</a:t>
            </a:r>
            <a:endParaRPr lang="cs-CZ" sz="1400" b="1" u="sng" dirty="0">
              <a:solidFill>
                <a:schemeClr val="bg1"/>
              </a:solidFill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584285" y="695989"/>
            <a:ext cx="36021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Pojďte </a:t>
            </a:r>
            <a:r>
              <a:rPr lang="cs-CZ" sz="2400" b="1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 toho s námi</a:t>
            </a:r>
            <a:r>
              <a:rPr lang="cs-CZ" sz="2400" b="1" dirty="0" smtClean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!</a:t>
            </a:r>
            <a:endParaRPr lang="cs-CZ" sz="2400" b="1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771" y="2120900"/>
            <a:ext cx="7104229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2623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CBE3F0CD-35C3-4F50-B450-354C1F125ADB}"/>
</file>

<file path=customXml/itemProps2.xml><?xml version="1.0" encoding="utf-8"?>
<ds:datastoreItem xmlns:ds="http://schemas.openxmlformats.org/officeDocument/2006/customXml" ds:itemID="{A78443AF-393C-41EF-8A74-341B52811413}"/>
</file>

<file path=customXml/itemProps3.xml><?xml version="1.0" encoding="utf-8"?>
<ds:datastoreItem xmlns:ds="http://schemas.openxmlformats.org/officeDocument/2006/customXml" ds:itemID="{1FFE3331-F931-4064-881A-919510BD83F4}"/>
</file>

<file path=docProps/app.xml><?xml version="1.0" encoding="utf-8"?>
<Properties xmlns="http://schemas.openxmlformats.org/officeDocument/2006/extended-properties" xmlns:vt="http://schemas.openxmlformats.org/officeDocument/2006/docPropsVTypes">
  <TotalTime>555</TotalTime>
  <Words>263</Words>
  <Application>Microsoft Office PowerPoint</Application>
  <PresentationFormat>Širokoúhlá obrazovka</PresentationFormat>
  <Paragraphs>104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Miroslav Scheiner</dc:creator>
  <cp:lastModifiedBy>Miroslav Scheiner</cp:lastModifiedBy>
  <cp:revision>74</cp:revision>
  <dcterms:created xsi:type="dcterms:W3CDTF">2024-06-02T08:57:25Z</dcterms:created>
  <dcterms:modified xsi:type="dcterms:W3CDTF">2024-10-30T20:55:47Z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</Properties>
</file>