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66" r:id="rId3"/>
    <p:sldId id="270" r:id="rId4"/>
    <p:sldId id="2367" r:id="rId5"/>
    <p:sldId id="2370" r:id="rId6"/>
    <p:sldId id="2368" r:id="rId7"/>
    <p:sldId id="2410" r:id="rId8"/>
    <p:sldId id="2409" r:id="rId9"/>
    <p:sldId id="2389" r:id="rId10"/>
    <p:sldId id="2412" r:id="rId11"/>
    <p:sldId id="2404" r:id="rId12"/>
    <p:sldId id="2413" r:id="rId13"/>
    <p:sldId id="2414" r:id="rId14"/>
    <p:sldId id="2415" r:id="rId15"/>
    <p:sldId id="2416" r:id="rId16"/>
    <p:sldId id="2417" r:id="rId17"/>
    <p:sldId id="2418" r:id="rId18"/>
    <p:sldId id="2419" r:id="rId19"/>
    <p:sldId id="2420" r:id="rId20"/>
    <p:sldId id="2421" r:id="rId21"/>
    <p:sldId id="2422" r:id="rId22"/>
    <p:sldId id="267" r:id="rId23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 snapToObjects="1">
      <p:cViewPr>
        <p:scale>
          <a:sx n="78" d="100"/>
          <a:sy n="78" d="100"/>
        </p:scale>
        <p:origin x="186" y="240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8:11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0T07:48:30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8706 3157 24505,'-3'124'0,"-7"-1"0,-7 1 0,-6-1 0,-7-1 0,-7-1 0,-6-1 0,-7-2 0,-6-1 0,-6-1 0,-6-3 0,-7-1 0,-6-3 0,-5-2 0,-6-2 0,-6-4 0,-5-2 0,-6-3 0,-4-3 0,-6-4 0,-4-3 0,-5-4 0,-4-3 0,-4-4 0,-4-4 0,-4-5 0,-4-3 0,-2-5 0,-4-3 0,-3-6 0,-2-4 0,-3-4 0,-1-5 0,-3-5 0,-1-4 0,-1-5 0,-1-5 0,-1-5 0,-1-5 0,0-4 0,0-6 0,1-4 0,0-5 0,0-5 0,2-5 0,1-5 0,2-4 0,1-5 0,2-5 0,3-4 0,3-4 0,2-6 0,3-3 0,4-5 0,3-3 0,3-5 0,5-4 0,4-4 0,4-3 0,5-4 0,5-3 0,4-4 0,6-3 0,4-3 0,7-2 0,4-4 0,7-2 0,5-2 0,7-3 0,5-1 0,7-3 0,6-1 0,6-1 0,7-2 0,7-1 0,6-1 0,6-1 0,7-1 0,7 1 0,7-1 0,6 0 0,7 0 0,7 1 0,7 0 0,6 1 0,6 1 0,7 1 0,7 1 0,6 2 0,6 2 0,7 1 0,5 3 0,7 1 0,5 3 0,7 3 0,4 2 0,7 3 0,4 4 0,6 2 0,4 4 0,5 3 0,5 3 0,4 5 0,4 3 0,5 4 0,3 4 0,3 4 0,4 5 0,3 4 0,2 4 0,3 5 0,3 5 0,2 4 0,1 4 0,2 6 0,1 4 0,2 5 0,0 5 0,0 4 0,1 6 0,0 4 0,0 6 0,-1 4 0,-1 5 0,-1 5 0,-1 4 0,-1 6 0,-3 4 0,-1 4 0,-3 5 0,-2 5 0,-3 4 0,-4 4 0,-2 5 0,-4 4 0,-4 4 0,-4 4 0,-4 3 0,-4 5 0,-5 3 0,-4 3 0,-6 4 0,-4 2 0,-6 4 0,-5 3 0,-6 2 0,-6 3 0,-5 3 0,-6 1 0,-7 3 0,-6 1 0,-6 2 0,-6 2 0,-7 1 0,-6 1 0,-7 1 0,-7 1 0,-6 0 0,-7 1 0,-7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Dagmar Vránová</a:t>
            </a:r>
          </a:p>
          <a:p>
            <a:r>
              <a:rPr lang="cs-CZ" sz="900" dirty="0">
                <a:solidFill>
                  <a:schemeClr val="bg1"/>
                </a:solidFill>
              </a:rPr>
              <a:t>Národní RIS3 tým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METODIKA PŘEKONÁVÁNÍ BARIÉR</a:t>
            </a:r>
            <a:br>
              <a:rPr lang="cs-CZ" sz="900" dirty="0">
                <a:solidFill>
                  <a:schemeClr val="bg1"/>
                </a:solidFill>
              </a:rPr>
            </a:br>
            <a:r>
              <a:rPr lang="cs-CZ" sz="900" dirty="0">
                <a:solidFill>
                  <a:schemeClr val="bg1"/>
                </a:solidFill>
              </a:rPr>
              <a:t>3H&amp;4H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ris3.gov.cz/sites/default/files/2025-08/Metodika%20%20zapojeni%CC%81%20inovac%CC%8Cni%CC%81ch%20infrastruktur%20do%20RIS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s3.gov.cz/sites/default/files/2025-08/20250811_Metodika%203H_4H_clean_0.pdf" TargetMode="External"/><Relationship Id="rId2" Type="http://schemas.openxmlformats.org/officeDocument/2006/relationships/hyperlink" Target="https://ris3.gov.cz/o-ris3/projekty/systemova-podpora-implementace-a-rizeni-narodni-ris3-strategie-202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ris3.gov.cz/sites/default/files/2025-08/20250811_Best%20practices_fin%C3%A1ln%C3%AD%20dokument_clean_0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584775"/>
          </a:xfrm>
        </p:spPr>
        <p:txBody>
          <a:bodyPr/>
          <a:lstStyle/>
          <a:p>
            <a:r>
              <a:rPr lang="cs-CZ" sz="3800" dirty="0"/>
              <a:t>METODIKA PŘEKONÁVÁNÍ BARIÉR 3H&amp;4H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Školení pro krajské RIS3 týmy (Projekt OP JAK)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806443-3E48-0F78-DF69-8999F294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3668"/>
            <a:ext cx="4572000" cy="6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15D74-405D-6CAE-E300-B67D463E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překonávání bariér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E2C9BC1-6576-5456-D45C-ACFB2331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97" y="2727662"/>
            <a:ext cx="1713105" cy="11326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07096F9-6ABD-6F8C-965F-7A8CF1B4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20" y="1003563"/>
            <a:ext cx="1713105" cy="113620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613AC121-ABC9-0491-E8AE-0FD70AC9D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20" y="2744493"/>
            <a:ext cx="1713106" cy="113269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148EED2-DF54-D8D3-F007-812D8E63A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63" y="1850732"/>
            <a:ext cx="1713106" cy="1129173"/>
          </a:xfrm>
          <a:prstGeom prst="rect">
            <a:avLst/>
          </a:prstGeom>
        </p:spPr>
      </p:pic>
      <p:pic>
        <p:nvPicPr>
          <p:cNvPr id="1030" name="Picture 6" descr="Government Grants Every Tech Entrepreneur Should Know About">
            <a:extLst>
              <a:ext uri="{FF2B5EF4-FFF2-40B4-BE49-F238E27FC236}">
                <a16:creationId xmlns:a16="http://schemas.microsoft.com/office/drawing/2014/main" id="{F606E415-6FA4-10CF-9C2F-99B10C02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31" y="1014520"/>
            <a:ext cx="1713600" cy="1030833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01201A71-BB89-CD66-40F9-89162F40B6E7}"/>
              </a:ext>
            </a:extLst>
          </p:cNvPr>
          <p:cNvSpPr txBox="1"/>
          <p:nvPr/>
        </p:nvSpPr>
        <p:spPr>
          <a:xfrm>
            <a:off x="910397" y="3858835"/>
            <a:ext cx="1713105" cy="46166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Osvěta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06C1CBB-471E-FAA1-6D32-4E44CA8C21A7}"/>
              </a:ext>
            </a:extLst>
          </p:cNvPr>
          <p:cNvSpPr txBox="1"/>
          <p:nvPr/>
        </p:nvSpPr>
        <p:spPr>
          <a:xfrm>
            <a:off x="3532120" y="2139771"/>
            <a:ext cx="1713105" cy="400110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Sdílení praxe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253749-A05C-9FB9-7B1C-8F2EB6982081}"/>
              </a:ext>
            </a:extLst>
          </p:cNvPr>
          <p:cNvSpPr txBox="1"/>
          <p:nvPr/>
        </p:nvSpPr>
        <p:spPr>
          <a:xfrm>
            <a:off x="3532121" y="3858835"/>
            <a:ext cx="1713105" cy="46166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Síťování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469039D-7BAB-204E-3C4A-CF2E233A8556}"/>
              </a:ext>
            </a:extLst>
          </p:cNvPr>
          <p:cNvSpPr txBox="1"/>
          <p:nvPr/>
        </p:nvSpPr>
        <p:spPr>
          <a:xfrm>
            <a:off x="6513763" y="2975654"/>
            <a:ext cx="1713105" cy="46166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Participace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E2EEC93-7D87-891B-6243-C04207CA2DF1}"/>
              </a:ext>
            </a:extLst>
          </p:cNvPr>
          <p:cNvSpPr txBox="1"/>
          <p:nvPr/>
        </p:nvSpPr>
        <p:spPr>
          <a:xfrm>
            <a:off x="910397" y="2045353"/>
            <a:ext cx="1713105" cy="46166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Finance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C368421E-437F-ECA8-C7B7-BCC59444CCD3}"/>
                  </a:ext>
                </a:extLst>
              </p14:cNvPr>
              <p14:cNvContentPartPr/>
              <p14:nvPr/>
            </p14:nvContentPartPr>
            <p14:xfrm>
              <a:off x="6257625" y="304590"/>
              <a:ext cx="360" cy="360"/>
            </p14:xfrm>
          </p:contentPart>
        </mc:Choice>
        <mc:Fallback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C368421E-437F-ECA8-C7B7-BCC59444CC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9625" y="2865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D6B41221-567E-7450-850C-1895F3FD9938}"/>
                  </a:ext>
                </a:extLst>
              </p14:cNvPr>
              <p14:cNvContentPartPr/>
              <p14:nvPr/>
            </p14:nvContentPartPr>
            <p14:xfrm>
              <a:off x="5803005" y="1529936"/>
              <a:ext cx="3134620" cy="2273222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D6B41221-567E-7450-850C-1895F3FD9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5004" y="1511937"/>
                <a:ext cx="3170261" cy="23088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09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FF153-F7AE-47C2-8DA4-B58A0158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praxe a případové studie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04E4B0-747C-2C8C-087A-E73C18B2C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766852"/>
            <a:ext cx="4822627" cy="36097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Metodika shrnuje obecné zásady a slouží jako pomůcka pro základní orientaci v tématu</a:t>
            </a:r>
          </a:p>
          <a:p>
            <a:r>
              <a:rPr lang="cs-CZ" dirty="0"/>
              <a:t>Příklady praxe - nedílná součást „Metodiky“ (požadavek na výstup projektu)</a:t>
            </a:r>
          </a:p>
          <a:p>
            <a:r>
              <a:rPr lang="cs-CZ" dirty="0"/>
              <a:t>Zpracovány reálné příklady z ČR i ze zahraničí</a:t>
            </a:r>
          </a:p>
          <a:p>
            <a:r>
              <a:rPr lang="cs-CZ" dirty="0"/>
              <a:t>Slouží hlavně pro inspiraci krajských RIS3 týmů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29FDDFDF-D3C2-ED04-651E-7BD56A1C0195}"/>
              </a:ext>
            </a:extLst>
          </p:cNvPr>
          <p:cNvSpPr txBox="1">
            <a:spLocks/>
          </p:cNvSpPr>
          <p:nvPr/>
        </p:nvSpPr>
        <p:spPr>
          <a:xfrm>
            <a:off x="5186163" y="3319757"/>
            <a:ext cx="3858981" cy="1202816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Kromě toho jsme zpracovali také několik případových studií.</a:t>
            </a:r>
          </a:p>
        </p:txBody>
      </p:sp>
      <p:pic>
        <p:nvPicPr>
          <p:cNvPr id="2050" name="Picture 2" descr="Příklady táhnou - iVysílání | Česká televize">
            <a:extLst>
              <a:ext uri="{FF2B5EF4-FFF2-40B4-BE49-F238E27FC236}">
                <a16:creationId xmlns:a16="http://schemas.microsoft.com/office/drawing/2014/main" id="{C6D0547E-66E0-7076-B1C5-6D35BACD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4" y="1140934"/>
            <a:ext cx="3858981" cy="21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4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F2D62F8-E61A-112C-1218-54B613D0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63" b="5905"/>
          <a:stretch>
            <a:fillRect/>
          </a:stretch>
        </p:blipFill>
        <p:spPr>
          <a:xfrm>
            <a:off x="0" y="571499"/>
            <a:ext cx="9144000" cy="4572001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46F0F9E-C10D-038A-73EF-2D6EC46A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77014"/>
            <a:ext cx="8418512" cy="553998"/>
          </a:xfrm>
        </p:spPr>
        <p:txBody>
          <a:bodyPr/>
          <a:lstStyle/>
          <a:p>
            <a:r>
              <a:rPr lang="cs-CZ" dirty="0"/>
              <a:t>Příklady praxe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C4A045F-5A61-91C1-B6AA-C35C3E8AEB75}"/>
              </a:ext>
            </a:extLst>
          </p:cNvPr>
          <p:cNvSpPr/>
          <p:nvPr/>
        </p:nvSpPr>
        <p:spPr>
          <a:xfrm>
            <a:off x="3422822" y="4300151"/>
            <a:ext cx="2248929" cy="84334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05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53F277-88A5-2788-280F-8E240EBBB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C409A8-AE9A-1FF3-9B2D-3D4D32C167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23" b="5084"/>
          <a:stretch>
            <a:fillRect/>
          </a:stretch>
        </p:blipFill>
        <p:spPr>
          <a:xfrm>
            <a:off x="0" y="522072"/>
            <a:ext cx="9144000" cy="46214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03468B-F7B1-37B0-1D65-9C3FD816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77014"/>
            <a:ext cx="8418512" cy="553998"/>
          </a:xfrm>
        </p:spPr>
        <p:txBody>
          <a:bodyPr/>
          <a:lstStyle/>
          <a:p>
            <a:r>
              <a:rPr lang="cs-CZ" dirty="0"/>
              <a:t>Rozdělení do tematických celků</a:t>
            </a:r>
          </a:p>
        </p:txBody>
      </p:sp>
    </p:spTree>
    <p:extLst>
      <p:ext uri="{BB962C8B-B14F-4D97-AF65-F5344CB8AC3E}">
        <p14:creationId xmlns:p14="http://schemas.microsoft.com/office/powerpoint/2010/main" val="180377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321F-C1BA-7D4A-2F2E-E23922FD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EA038-F3E1-2E0D-D819-9FA3F63E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1" y="77014"/>
            <a:ext cx="2098657" cy="2954655"/>
          </a:xfrm>
        </p:spPr>
        <p:txBody>
          <a:bodyPr/>
          <a:lstStyle/>
          <a:p>
            <a:r>
              <a:rPr lang="cs-CZ" sz="3200" dirty="0"/>
              <a:t>Pod každou dlaždicí je úvod a seznam konkrétních příkladů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A4B68E-D1BA-6D33-EE15-CFB59002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68" y="0"/>
            <a:ext cx="69341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A3B58-F0DA-C583-6A82-5B176C4D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EEDC3-E1CE-0B43-561D-E6CA35CE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2" y="77014"/>
            <a:ext cx="1818652" cy="3447098"/>
          </a:xfrm>
        </p:spPr>
        <p:txBody>
          <a:bodyPr/>
          <a:lstStyle/>
          <a:p>
            <a:r>
              <a:rPr lang="cs-CZ" sz="2800" dirty="0"/>
              <a:t>Jednotná webová stránka pro každý příklad praxe i případovou studii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BE2B9B-9D31-7E6C-C46A-68A6B119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63" y="0"/>
            <a:ext cx="72141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DEE5-A5A1-6475-C321-DA7F7B618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CB474DE-9A68-0CD6-DEA9-E44B0D28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700"/>
          <a:stretch>
            <a:fillRect/>
          </a:stretch>
        </p:blipFill>
        <p:spPr>
          <a:xfrm>
            <a:off x="2022536" y="1013255"/>
            <a:ext cx="3926472" cy="41302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29F53F-F4ED-28D9-296B-9AC0822C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2" y="274722"/>
            <a:ext cx="4917988" cy="861774"/>
          </a:xfrm>
        </p:spPr>
        <p:txBody>
          <a:bodyPr/>
          <a:lstStyle/>
          <a:p>
            <a:r>
              <a:rPr lang="cs-CZ" sz="2800" dirty="0"/>
              <a:t>Jednotná šablona v </a:t>
            </a:r>
            <a:r>
              <a:rPr lang="cs-CZ" sz="2800" dirty="0" err="1"/>
              <a:t>pdf</a:t>
            </a:r>
            <a:r>
              <a:rPr lang="cs-CZ" sz="2800" dirty="0"/>
              <a:t> pro příklad praxe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04E4D0-1137-D16F-3BCE-D8936B44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29" y="0"/>
            <a:ext cx="39857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B297-5AB2-7297-619E-68D45E606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C372152A-1ABE-87E4-8ACF-400FB146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58" y="742950"/>
            <a:ext cx="3686175" cy="44005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33E9A5-E901-F4F0-21D1-E841DFDE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2" y="274722"/>
            <a:ext cx="4324864" cy="911527"/>
          </a:xfrm>
        </p:spPr>
        <p:txBody>
          <a:bodyPr/>
          <a:lstStyle/>
          <a:p>
            <a:r>
              <a:rPr lang="cs-CZ" sz="2800" dirty="0"/>
              <a:t>Jiný formát pro případovou studii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FFEE2B-58FF-45F8-FD8A-0121612F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41" y="0"/>
            <a:ext cx="38444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A52C-1755-07B1-BED5-05AF2C7D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D4B1F-9C6F-F6D5-4A59-7339576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2" y="95330"/>
            <a:ext cx="7895966" cy="479041"/>
          </a:xfrm>
        </p:spPr>
        <p:txBody>
          <a:bodyPr/>
          <a:lstStyle/>
          <a:p>
            <a:r>
              <a:rPr lang="cs-CZ" sz="2800" dirty="0"/>
              <a:t>Zveřejňujeme i příklady praxe z jiných aktivit projektu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630EA7C-DC72-8588-D501-3569F5A6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23" b="5084"/>
          <a:stretch>
            <a:fillRect/>
          </a:stretch>
        </p:blipFill>
        <p:spPr>
          <a:xfrm>
            <a:off x="0" y="522072"/>
            <a:ext cx="9144000" cy="4621428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CD3E292-BC75-C10A-1B47-03E4FAF961CE}"/>
              </a:ext>
            </a:extLst>
          </p:cNvPr>
          <p:cNvSpPr/>
          <p:nvPr/>
        </p:nvSpPr>
        <p:spPr>
          <a:xfrm>
            <a:off x="5708822" y="3138616"/>
            <a:ext cx="2211859" cy="87733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83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F0A5-ED1C-5D3F-5E16-C3C781B9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FA1BB-C630-0477-AFA4-518B396A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2" y="274721"/>
            <a:ext cx="2150074" cy="2831544"/>
          </a:xfrm>
        </p:spPr>
        <p:txBody>
          <a:bodyPr/>
          <a:lstStyle/>
          <a:p>
            <a:r>
              <a:rPr lang="cs-CZ" sz="2800" dirty="0"/>
              <a:t>Inovační ekosystémy a infrastruktury </a:t>
            </a:r>
            <a:r>
              <a:rPr lang="cs-CZ" sz="2000" dirty="0"/>
              <a:t>(výstup KA4, </a:t>
            </a:r>
            <a:r>
              <a:rPr lang="cs-CZ" sz="2000" dirty="0">
                <a:hlinkClick r:id="rId2"/>
              </a:rPr>
              <a:t>Metodika zapojení inovačních infrastruktur do RIS3</a:t>
            </a:r>
            <a:r>
              <a:rPr lang="cs-CZ" sz="2000" dirty="0"/>
              <a:t>) 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4CF443-F9C5-E9FC-8E3B-EDBB38A3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830" y="0"/>
            <a:ext cx="68191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6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vznikla „Metodika 3H&amp;4H“?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6773354" cy="326869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Jedna z klíčových aktivit </a:t>
            </a:r>
            <a:r>
              <a:rPr lang="cs-CZ" dirty="0">
                <a:hlinkClick r:id="rId2"/>
              </a:rPr>
              <a:t>systémového projektu</a:t>
            </a:r>
            <a:r>
              <a:rPr lang="cs-CZ" dirty="0"/>
              <a:t> (</a:t>
            </a:r>
            <a:r>
              <a:rPr lang="pl-PL" dirty="0"/>
              <a:t>Výstup KA 3) </a:t>
            </a:r>
            <a:endParaRPr lang="cs-CZ" dirty="0"/>
          </a:p>
          <a:p>
            <a:r>
              <a:rPr lang="cs-CZ" dirty="0"/>
              <a:t>Věnuje se zdokonalení EDP procesu, zejména </a:t>
            </a:r>
          </a:p>
          <a:p>
            <a:pPr lvl="1"/>
            <a:r>
              <a:rPr lang="cs-CZ" dirty="0"/>
              <a:t>funkčnímu propojení národní a regionálních RIS3 strategií</a:t>
            </a:r>
          </a:p>
          <a:p>
            <a:pPr lvl="1"/>
            <a:r>
              <a:rPr lang="cs-CZ" dirty="0"/>
              <a:t>rozvoji spolupráce mezi institucemi</a:t>
            </a:r>
          </a:p>
          <a:p>
            <a:pPr lvl="1"/>
            <a:r>
              <a:rPr lang="cs-CZ" dirty="0"/>
              <a:t>zjištění posunu krajů v kultivaci EDP</a:t>
            </a:r>
          </a:p>
          <a:p>
            <a:pPr lvl="1"/>
            <a:r>
              <a:rPr lang="cs-CZ" dirty="0">
                <a:solidFill>
                  <a:schemeClr val="accent5"/>
                </a:solidFill>
              </a:rPr>
              <a:t>identifikaci překážek/bariér mezi sférami tzv. </a:t>
            </a:r>
            <a:r>
              <a:rPr lang="cs-CZ" dirty="0" err="1">
                <a:solidFill>
                  <a:schemeClr val="accent5"/>
                </a:solidFill>
              </a:rPr>
              <a:t>Triple&amp;Quadruple</a:t>
            </a:r>
            <a:r>
              <a:rPr lang="cs-CZ" dirty="0">
                <a:solidFill>
                  <a:schemeClr val="accent5"/>
                </a:solidFill>
              </a:rPr>
              <a:t> helix</a:t>
            </a:r>
          </a:p>
          <a:p>
            <a:r>
              <a:rPr lang="cs-CZ" dirty="0"/>
              <a:t>Výstupem je dokument (brožura s přílohou) </a:t>
            </a:r>
            <a:br>
              <a:rPr lang="cs-CZ" dirty="0"/>
            </a:br>
            <a:r>
              <a:rPr lang="cs-CZ" dirty="0"/>
              <a:t>„</a:t>
            </a:r>
            <a:r>
              <a:rPr lang="cs-CZ" dirty="0">
                <a:hlinkClick r:id="rId3"/>
              </a:rPr>
              <a:t>Metodika překonávání bariér mezi </a:t>
            </a:r>
            <a:r>
              <a:rPr lang="cs-CZ" dirty="0" err="1">
                <a:hlinkClick r:id="rId3"/>
              </a:rPr>
              <a:t>Triple&amp;Quadruple</a:t>
            </a:r>
            <a:r>
              <a:rPr lang="cs-CZ" dirty="0">
                <a:hlinkClick r:id="rId3"/>
              </a:rPr>
              <a:t> helix</a:t>
            </a:r>
            <a:r>
              <a:rPr lang="cs-CZ" dirty="0"/>
              <a:t>“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1DB486-142E-4B63-97BB-3066FE1F1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t="-3047" r="71436" b="-4434"/>
          <a:stretch/>
        </p:blipFill>
        <p:spPr>
          <a:xfrm rot="5400000">
            <a:off x="6176909" y="1590013"/>
            <a:ext cx="3565123" cy="161780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1770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A0B5-72FC-B0D3-0093-66B5938DA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7F0A-03B2-785D-D7F4-B0A58050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1" y="274721"/>
            <a:ext cx="2817339" cy="1908215"/>
          </a:xfrm>
        </p:spPr>
        <p:txBody>
          <a:bodyPr/>
          <a:lstStyle/>
          <a:p>
            <a:r>
              <a:rPr lang="cs-CZ" sz="2800" dirty="0"/>
              <a:t>Internacionalizace, mezinárodní spolupráce </a:t>
            </a:r>
            <a:br>
              <a:rPr lang="cs-CZ" sz="2800" dirty="0"/>
            </a:br>
            <a:r>
              <a:rPr lang="cs-CZ" sz="2000" dirty="0"/>
              <a:t>(výstup KA4, </a:t>
            </a:r>
            <a:r>
              <a:rPr lang="cs-CZ" sz="2000" dirty="0">
                <a:hlinkClick r:id="rId2"/>
              </a:rPr>
              <a:t>Přehled dobrých praxi ze zahraničí</a:t>
            </a:r>
            <a:r>
              <a:rPr lang="cs-CZ" sz="2000" dirty="0"/>
              <a:t>) 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8EE0E7-615E-F34F-A8A3-56C85A68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14300"/>
            <a:ext cx="5505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2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348B6-9C2C-1E69-35A7-7F71051AB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371ED-6381-DA2E-4A0E-FDC99EAB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„Knihovnička“ praxí a případů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82DF60-A39C-D002-6808-8E0098F96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766852"/>
            <a:ext cx="5481208" cy="36097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Portál RIS3 – platforma pro zveřejňování dalších příkladů praxe a případových studií</a:t>
            </a:r>
          </a:p>
          <a:p>
            <a:r>
              <a:rPr lang="cs-CZ" dirty="0"/>
              <a:t>Aktuální příklady budou zařazovány do příslušných tematických dlaždic (i ty </a:t>
            </a:r>
            <a:br>
              <a:rPr lang="cs-CZ" dirty="0"/>
            </a:br>
            <a:r>
              <a:rPr lang="cs-CZ" dirty="0"/>
              <a:t>z dnešního semináře)</a:t>
            </a:r>
          </a:p>
          <a:p>
            <a:r>
              <a:rPr lang="cs-CZ" dirty="0"/>
              <a:t>Budeme zveřejňovat reálné příklady z ČR i ze zahraničí</a:t>
            </a:r>
          </a:p>
          <a:p>
            <a:r>
              <a:rPr lang="cs-CZ" dirty="0"/>
              <a:t>Spoléháme na vaši součinnost! </a:t>
            </a:r>
          </a:p>
          <a:p>
            <a:endParaRPr lang="cs-CZ" dirty="0"/>
          </a:p>
        </p:txBody>
      </p:sp>
      <p:pic>
        <p:nvPicPr>
          <p:cNvPr id="3074" name="Picture 2" descr="Case Study - Definition, Types, Format, Examples, &amp; Tips!">
            <a:extLst>
              <a:ext uri="{FF2B5EF4-FFF2-40B4-BE49-F238E27FC236}">
                <a16:creationId xmlns:a16="http://schemas.microsoft.com/office/drawing/2014/main" id="{021BD4F2-842D-AF1E-ABE7-9705E0EA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33" y="908011"/>
            <a:ext cx="2591629" cy="22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26F62ED-0957-3CD6-0327-FA9EA22D9929}"/>
              </a:ext>
            </a:extLst>
          </p:cNvPr>
          <p:cNvSpPr txBox="1">
            <a:spLocks/>
          </p:cNvSpPr>
          <p:nvPr/>
        </p:nvSpPr>
        <p:spPr>
          <a:xfrm>
            <a:off x="6188833" y="2825486"/>
            <a:ext cx="2955167" cy="1746513"/>
          </a:xfrm>
          <a:prstGeom prst="rect">
            <a:avLst/>
          </a:prstGeom>
        </p:spPr>
        <p:txBody>
          <a:bodyPr vert="horz" lIns="0" tIns="360000" rIns="0" bIns="0" rtlCol="0">
            <a:no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Příklady praxe mohou být vhodným nástrojem propagace inovační politiky vašeho kraje.</a:t>
            </a:r>
          </a:p>
        </p:txBody>
      </p:sp>
    </p:spTree>
    <p:extLst>
      <p:ext uri="{BB962C8B-B14F-4D97-AF65-F5344CB8AC3E}">
        <p14:creationId xmlns:p14="http://schemas.microsoft.com/office/powerpoint/2010/main" val="160058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1948FE-DE46-F279-CAED-8D6B6645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„Metodiky 3H&amp;4H“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10F9DB-2406-A099-1492-F4F485BA8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668781"/>
            <a:ext cx="5201568" cy="350498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Úvod</a:t>
            </a:r>
          </a:p>
          <a:p>
            <a:r>
              <a:rPr lang="cs-CZ" dirty="0"/>
              <a:t>Proces podnikatelského objevování</a:t>
            </a:r>
          </a:p>
          <a:p>
            <a:r>
              <a:rPr lang="cs-CZ" dirty="0"/>
              <a:t>Charakteristika aktérů v EDP</a:t>
            </a:r>
          </a:p>
          <a:p>
            <a:r>
              <a:rPr lang="cs-CZ" dirty="0"/>
              <a:t>Typologie bariér</a:t>
            </a:r>
          </a:p>
          <a:p>
            <a:r>
              <a:rPr lang="cs-CZ" dirty="0"/>
              <a:t>Specifikace bariér mezi jednotlivými helixy</a:t>
            </a:r>
          </a:p>
          <a:p>
            <a:r>
              <a:rPr lang="cs-CZ" dirty="0"/>
              <a:t>Způsoby překonávání bariér</a:t>
            </a:r>
          </a:p>
          <a:p>
            <a:r>
              <a:rPr lang="cs-CZ" dirty="0"/>
              <a:t>Zdokonalení EDP procesu</a:t>
            </a:r>
          </a:p>
          <a:p>
            <a:r>
              <a:rPr lang="cs-CZ" dirty="0"/>
              <a:t>Závěr</a:t>
            </a:r>
          </a:p>
          <a:p>
            <a:r>
              <a:rPr lang="cs-CZ" dirty="0"/>
              <a:t>Příloha: Příklady praxe a případové studie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F9836C-1A9F-75F9-2B5B-9DFA79893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490" y="303557"/>
            <a:ext cx="2941560" cy="42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95994-8EAA-4816-A9E6-ED4F2244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bariér - POSTUP</a:t>
            </a:r>
          </a:p>
        </p:txBody>
      </p:sp>
      <p:sp>
        <p:nvSpPr>
          <p:cNvPr id="4" name="Šipka: pětiúhelník 3">
            <a:extLst>
              <a:ext uri="{FF2B5EF4-FFF2-40B4-BE49-F238E27FC236}">
                <a16:creationId xmlns:a16="http://schemas.microsoft.com/office/drawing/2014/main" id="{24CB1969-427A-4E2B-BF83-4A056FBC726B}"/>
              </a:ext>
            </a:extLst>
          </p:cNvPr>
          <p:cNvSpPr/>
          <p:nvPr/>
        </p:nvSpPr>
        <p:spPr>
          <a:xfrm>
            <a:off x="1605706" y="1169629"/>
            <a:ext cx="1041640" cy="724619"/>
          </a:xfrm>
          <a:prstGeom prst="homePlat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accent4"/>
                </a:solidFill>
              </a:rPr>
              <a:t>Studium pramenů</a:t>
            </a:r>
          </a:p>
        </p:txBody>
      </p:sp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A1642862-9C79-4BBE-95E6-654E68310ECC}"/>
              </a:ext>
            </a:extLst>
          </p:cNvPr>
          <p:cNvSpPr/>
          <p:nvPr/>
        </p:nvSpPr>
        <p:spPr>
          <a:xfrm>
            <a:off x="3187239" y="1209855"/>
            <a:ext cx="1041640" cy="724619"/>
          </a:xfrm>
          <a:prstGeom prst="homePlat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accent4"/>
                </a:solidFill>
              </a:rPr>
              <a:t>Identifikace bariér</a:t>
            </a:r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C87472FA-621D-4920-AAFE-3FD64A1CAF7E}"/>
              </a:ext>
            </a:extLst>
          </p:cNvPr>
          <p:cNvSpPr/>
          <p:nvPr/>
        </p:nvSpPr>
        <p:spPr>
          <a:xfrm>
            <a:off x="4772121" y="1209855"/>
            <a:ext cx="1041640" cy="724619"/>
          </a:xfrm>
          <a:prstGeom prst="homePlat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accent4"/>
                </a:solidFill>
              </a:rPr>
              <a:t>Seskupení do celků</a:t>
            </a:r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BA5822F-CC43-456F-9F48-8D4E67DCB997}"/>
              </a:ext>
            </a:extLst>
          </p:cNvPr>
          <p:cNvSpPr/>
          <p:nvPr/>
        </p:nvSpPr>
        <p:spPr>
          <a:xfrm>
            <a:off x="6357002" y="1209855"/>
            <a:ext cx="1041640" cy="724619"/>
          </a:xfrm>
          <a:prstGeom prst="homePlat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accent4"/>
                </a:solidFill>
              </a:rPr>
              <a:t>Návrh typologie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1E50373-0495-447C-B6C4-561B22C251AA}"/>
              </a:ext>
            </a:extLst>
          </p:cNvPr>
          <p:cNvSpPr txBox="1"/>
          <p:nvPr/>
        </p:nvSpPr>
        <p:spPr>
          <a:xfrm>
            <a:off x="1605706" y="2049525"/>
            <a:ext cx="1041640" cy="89283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900" dirty="0"/>
              <a:t>Bylo prostudováno cca 30 pramenů (metodiky, analýzy, OECD reporty, odborné články aj.)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0EB18F-E964-4BDB-862D-39AA63BC947E}"/>
              </a:ext>
            </a:extLst>
          </p:cNvPr>
          <p:cNvSpPr txBox="1"/>
          <p:nvPr/>
        </p:nvSpPr>
        <p:spPr>
          <a:xfrm>
            <a:off x="3187238" y="2089750"/>
            <a:ext cx="1041640" cy="89283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900" dirty="0"/>
              <a:t>Bylo identifikováno cca 200 „druhů“ bariér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A40057-56CE-4C4C-A474-310FD21EBDB0}"/>
              </a:ext>
            </a:extLst>
          </p:cNvPr>
          <p:cNvSpPr txBox="1"/>
          <p:nvPr/>
        </p:nvSpPr>
        <p:spPr>
          <a:xfrm>
            <a:off x="4772120" y="2089749"/>
            <a:ext cx="1041640" cy="89283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sz="900" dirty="0"/>
              <a:t>Ty byly seskupeny do cca 15 větší celků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92FC31-E632-473A-8BF3-D55EECF85F24}"/>
              </a:ext>
            </a:extLst>
          </p:cNvPr>
          <p:cNvSpPr txBox="1"/>
          <p:nvPr/>
        </p:nvSpPr>
        <p:spPr>
          <a:xfrm>
            <a:off x="6357002" y="2089749"/>
            <a:ext cx="1041640" cy="89283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sz="900" dirty="0"/>
              <a:t>Z nich byl vytvořen „vějíř” bariér</a:t>
            </a:r>
          </a:p>
        </p:txBody>
      </p:sp>
      <p:pic>
        <p:nvPicPr>
          <p:cNvPr id="2050" name="Picture 2" descr="Byrokracie roste. Podnikatelům vzala o 33 hodin více než před rokem |  BusinessInfo.cz">
            <a:extLst>
              <a:ext uri="{FF2B5EF4-FFF2-40B4-BE49-F238E27FC236}">
                <a16:creationId xmlns:a16="http://schemas.microsoft.com/office/drawing/2014/main" id="{3A60A2F0-F1DC-4EAC-A64C-869D9FD90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26" y="3097634"/>
            <a:ext cx="1311732" cy="8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0C52B1-3D90-4DD5-8B8B-05ED8F93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204" y="3087273"/>
            <a:ext cx="1307057" cy="92769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2F391CD-74D9-4424-93C1-D70A52122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40" y="3071491"/>
            <a:ext cx="1216330" cy="9124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BBCA9A6-8F65-6B58-E735-DDCA8FC57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272" y="3137858"/>
            <a:ext cx="1495099" cy="8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Více než 17.500 ilustrací, vektorové grafiky bez autorských poplatků a  klipartů na téma Vějíř - iStock">
            <a:extLst>
              <a:ext uri="{FF2B5EF4-FFF2-40B4-BE49-F238E27FC236}">
                <a16:creationId xmlns:a16="http://schemas.microsoft.com/office/drawing/2014/main" id="{7F80F235-A228-431C-A2DD-1F57BB45B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21861" r="10104" b="30980"/>
          <a:stretch/>
        </p:blipFill>
        <p:spPr bwMode="auto">
          <a:xfrm>
            <a:off x="1566507" y="950153"/>
            <a:ext cx="5722144" cy="33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BAACEC-98B8-4985-B451-D86751BA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Vějíř bariér</a:t>
            </a:r>
          </a:p>
        </p:txBody>
      </p:sp>
      <p:sp>
        <p:nvSpPr>
          <p:cNvPr id="4" name="Lichoběžník 3">
            <a:extLst>
              <a:ext uri="{FF2B5EF4-FFF2-40B4-BE49-F238E27FC236}">
                <a16:creationId xmlns:a16="http://schemas.microsoft.com/office/drawing/2014/main" id="{8D030C51-2BBB-42D3-939E-421000DC0A42}"/>
              </a:ext>
            </a:extLst>
          </p:cNvPr>
          <p:cNvSpPr/>
          <p:nvPr/>
        </p:nvSpPr>
        <p:spPr>
          <a:xfrm rot="17425337" flipV="1">
            <a:off x="2074100" y="2315934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7" name="Lichoběžník 6">
            <a:extLst>
              <a:ext uri="{FF2B5EF4-FFF2-40B4-BE49-F238E27FC236}">
                <a16:creationId xmlns:a16="http://schemas.microsoft.com/office/drawing/2014/main" id="{EC09E068-057F-4D89-86CC-9FE473D00699}"/>
              </a:ext>
            </a:extLst>
          </p:cNvPr>
          <p:cNvSpPr/>
          <p:nvPr/>
        </p:nvSpPr>
        <p:spPr>
          <a:xfrm rot="18590945" flipV="1">
            <a:off x="2431932" y="1694460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Lichoběžník 7">
            <a:extLst>
              <a:ext uri="{FF2B5EF4-FFF2-40B4-BE49-F238E27FC236}">
                <a16:creationId xmlns:a16="http://schemas.microsoft.com/office/drawing/2014/main" id="{45E071D5-BB35-4CED-951A-FF0BF9E09FBA}"/>
              </a:ext>
            </a:extLst>
          </p:cNvPr>
          <p:cNvSpPr/>
          <p:nvPr/>
        </p:nvSpPr>
        <p:spPr>
          <a:xfrm rot="19812431" flipV="1">
            <a:off x="2964950" y="1253247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Lichoběžník 8">
            <a:extLst>
              <a:ext uri="{FF2B5EF4-FFF2-40B4-BE49-F238E27FC236}">
                <a16:creationId xmlns:a16="http://schemas.microsoft.com/office/drawing/2014/main" id="{2791974A-9125-475A-816E-C7343A3A7BB9}"/>
              </a:ext>
            </a:extLst>
          </p:cNvPr>
          <p:cNvSpPr/>
          <p:nvPr/>
        </p:nvSpPr>
        <p:spPr>
          <a:xfrm rot="20981946" flipV="1">
            <a:off x="3633344" y="1003012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Lichoběžník 9">
            <a:extLst>
              <a:ext uri="{FF2B5EF4-FFF2-40B4-BE49-F238E27FC236}">
                <a16:creationId xmlns:a16="http://schemas.microsoft.com/office/drawing/2014/main" id="{9364D3A8-C45B-4C7D-B1CA-B01BBE704003}"/>
              </a:ext>
            </a:extLst>
          </p:cNvPr>
          <p:cNvSpPr/>
          <p:nvPr/>
        </p:nvSpPr>
        <p:spPr>
          <a:xfrm rot="635524" flipV="1">
            <a:off x="4338248" y="1013455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Lichoběžník 10">
            <a:extLst>
              <a:ext uri="{FF2B5EF4-FFF2-40B4-BE49-F238E27FC236}">
                <a16:creationId xmlns:a16="http://schemas.microsoft.com/office/drawing/2014/main" id="{4D84CE32-A3A5-45CE-9BED-BA5C052F05A1}"/>
              </a:ext>
            </a:extLst>
          </p:cNvPr>
          <p:cNvSpPr/>
          <p:nvPr/>
        </p:nvSpPr>
        <p:spPr>
          <a:xfrm rot="1728180" flipV="1">
            <a:off x="4923710" y="1223890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Lichoběžník 11">
            <a:extLst>
              <a:ext uri="{FF2B5EF4-FFF2-40B4-BE49-F238E27FC236}">
                <a16:creationId xmlns:a16="http://schemas.microsoft.com/office/drawing/2014/main" id="{CF69C9C4-7842-48B1-8DA9-B2A8B0246C03}"/>
              </a:ext>
            </a:extLst>
          </p:cNvPr>
          <p:cNvSpPr/>
          <p:nvPr/>
        </p:nvSpPr>
        <p:spPr>
          <a:xfrm rot="2996590" flipV="1">
            <a:off x="5450301" y="1679052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Lichoběžník 12">
            <a:extLst>
              <a:ext uri="{FF2B5EF4-FFF2-40B4-BE49-F238E27FC236}">
                <a16:creationId xmlns:a16="http://schemas.microsoft.com/office/drawing/2014/main" id="{43CED298-4A72-43FE-8A16-850C94B0042C}"/>
              </a:ext>
            </a:extLst>
          </p:cNvPr>
          <p:cNvSpPr/>
          <p:nvPr/>
        </p:nvSpPr>
        <p:spPr>
          <a:xfrm rot="4159654" flipV="1">
            <a:off x="5791947" y="2312994"/>
            <a:ext cx="999987" cy="1785397"/>
          </a:xfrm>
          <a:prstGeom prst="trapezoid">
            <a:avLst>
              <a:gd name="adj" fmla="val 3007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19B17C-BA50-45F5-B029-471CF2814ACF}"/>
              </a:ext>
            </a:extLst>
          </p:cNvPr>
          <p:cNvSpPr txBox="1"/>
          <p:nvPr/>
        </p:nvSpPr>
        <p:spPr>
          <a:xfrm rot="1200000">
            <a:off x="1933868" y="3068634"/>
            <a:ext cx="1316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accent4"/>
                </a:solidFill>
              </a:rPr>
              <a:t>Fyzické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0A9ED60-8B45-463E-B010-6FBA7612B7AF}"/>
              </a:ext>
            </a:extLst>
          </p:cNvPr>
          <p:cNvSpPr txBox="1"/>
          <p:nvPr/>
        </p:nvSpPr>
        <p:spPr>
          <a:xfrm rot="2220000">
            <a:off x="2025386" y="2342158"/>
            <a:ext cx="176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4"/>
                </a:solidFill>
              </a:rPr>
              <a:t>Informační a komunikační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D355083-7811-4E68-8899-17479CB7887E}"/>
              </a:ext>
            </a:extLst>
          </p:cNvPr>
          <p:cNvSpPr txBox="1"/>
          <p:nvPr/>
        </p:nvSpPr>
        <p:spPr>
          <a:xfrm rot="-4980000">
            <a:off x="4287367" y="1390930"/>
            <a:ext cx="10418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accent4"/>
                </a:solidFill>
              </a:rPr>
              <a:t>Osobnostní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9506F0-AED1-4BD3-84E8-FD56BE7658E4}"/>
              </a:ext>
            </a:extLst>
          </p:cNvPr>
          <p:cNvSpPr txBox="1"/>
          <p:nvPr/>
        </p:nvSpPr>
        <p:spPr>
          <a:xfrm rot="3480000">
            <a:off x="2797463" y="1729842"/>
            <a:ext cx="113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4"/>
                </a:solidFill>
              </a:rPr>
              <a:t>Administrativní a byrokratické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2646CD3-5904-4D32-A6E2-F2768D602E3B}"/>
              </a:ext>
            </a:extLst>
          </p:cNvPr>
          <p:cNvSpPr txBox="1"/>
          <p:nvPr/>
        </p:nvSpPr>
        <p:spPr>
          <a:xfrm rot="4680000">
            <a:off x="3642121" y="1421489"/>
            <a:ext cx="8513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accent4"/>
                </a:solidFill>
              </a:rPr>
              <a:t>Kapacitní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B339AF-9355-4D67-91B2-E0E07D52A007}"/>
              </a:ext>
            </a:extLst>
          </p:cNvPr>
          <p:cNvSpPr txBox="1"/>
          <p:nvPr/>
        </p:nvSpPr>
        <p:spPr>
          <a:xfrm rot="-3600000">
            <a:off x="5131755" y="1620999"/>
            <a:ext cx="9935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accent4"/>
                </a:solidFill>
              </a:rPr>
              <a:t>Systémové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A06104B-7104-4EC7-88D9-256A8687288A}"/>
              </a:ext>
            </a:extLst>
          </p:cNvPr>
          <p:cNvSpPr txBox="1"/>
          <p:nvPr/>
        </p:nvSpPr>
        <p:spPr>
          <a:xfrm rot="-1980000">
            <a:off x="5853645" y="2102710"/>
            <a:ext cx="845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accent4"/>
                </a:solidFill>
              </a:rPr>
              <a:t>Finanční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557201E-B532-44C5-B337-49F13ACA5D3F}"/>
              </a:ext>
            </a:extLst>
          </p:cNvPr>
          <p:cNvSpPr txBox="1"/>
          <p:nvPr/>
        </p:nvSpPr>
        <p:spPr>
          <a:xfrm rot="-1260000">
            <a:off x="5630808" y="2829940"/>
            <a:ext cx="1517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accent4"/>
                </a:solidFill>
              </a:rPr>
              <a:t>Bariéry „uzamčení“</a:t>
            </a:r>
          </a:p>
        </p:txBody>
      </p:sp>
    </p:spTree>
    <p:extLst>
      <p:ext uri="{BB962C8B-B14F-4D97-AF65-F5344CB8AC3E}">
        <p14:creationId xmlns:p14="http://schemas.microsoft.com/office/powerpoint/2010/main" val="357812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AACEC-98B8-4985-B451-D86751BA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Vějíř bariér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F697D95-6085-470A-B99B-46EF82585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4285" y="614199"/>
            <a:ext cx="2998578" cy="3895260"/>
          </a:xfrm>
        </p:spPr>
        <p:txBody>
          <a:bodyPr>
            <a:normAutofit fontScale="92500" lnSpcReduction="10000"/>
          </a:bodyPr>
          <a:lstStyle/>
          <a:p>
            <a:r>
              <a:rPr lang="cs-CZ" sz="1350" dirty="0"/>
              <a:t>Fyzické</a:t>
            </a:r>
          </a:p>
          <a:p>
            <a:pPr lvl="1"/>
            <a:r>
              <a:rPr lang="cs-CZ" sz="1125" dirty="0"/>
              <a:t>Odlehlost, dopravní spojení</a:t>
            </a:r>
          </a:p>
          <a:p>
            <a:pPr lvl="1"/>
            <a:r>
              <a:rPr lang="cs-CZ" sz="1125" dirty="0"/>
              <a:t>Připojení k internetu</a:t>
            </a:r>
          </a:p>
          <a:p>
            <a:pPr lvl="1"/>
            <a:r>
              <a:rPr lang="cs-CZ" sz="1125" dirty="0"/>
              <a:t>Nedostateční přístupnost</a:t>
            </a:r>
          </a:p>
          <a:p>
            <a:r>
              <a:rPr lang="cs-CZ" sz="1350" dirty="0"/>
              <a:t>Informační a komunikační</a:t>
            </a:r>
          </a:p>
          <a:p>
            <a:pPr lvl="1"/>
            <a:r>
              <a:rPr lang="cs-CZ" sz="1125" dirty="0"/>
              <a:t>Informační</a:t>
            </a:r>
          </a:p>
          <a:p>
            <a:pPr lvl="1"/>
            <a:r>
              <a:rPr lang="cs-CZ" sz="1125" dirty="0"/>
              <a:t>Komunikační</a:t>
            </a:r>
          </a:p>
          <a:p>
            <a:pPr lvl="1"/>
            <a:r>
              <a:rPr lang="cs-CZ" sz="1125" dirty="0"/>
              <a:t>Marketingová komunikace</a:t>
            </a:r>
          </a:p>
          <a:p>
            <a:r>
              <a:rPr lang="cs-CZ" sz="1350" dirty="0"/>
              <a:t>Administrativní, byrokratické</a:t>
            </a:r>
          </a:p>
          <a:p>
            <a:pPr lvl="1"/>
            <a:r>
              <a:rPr lang="cs-CZ" sz="1125" dirty="0"/>
              <a:t>Složitost procesů</a:t>
            </a:r>
          </a:p>
          <a:p>
            <a:pPr lvl="1"/>
            <a:r>
              <a:rPr lang="cs-CZ" sz="1125" dirty="0"/>
              <a:t>Několikanásobné dokládání skutečností</a:t>
            </a:r>
          </a:p>
          <a:p>
            <a:pPr lvl="1"/>
            <a:r>
              <a:rPr lang="cs-CZ" sz="1125" dirty="0"/>
              <a:t>Nutnost ověřování v určitém čase</a:t>
            </a:r>
          </a:p>
          <a:p>
            <a:r>
              <a:rPr lang="cs-CZ" sz="1350" dirty="0"/>
              <a:t>Kapacitní</a:t>
            </a:r>
          </a:p>
          <a:p>
            <a:pPr lvl="1"/>
            <a:r>
              <a:rPr lang="cs-CZ" sz="1125" dirty="0"/>
              <a:t>Časové</a:t>
            </a:r>
          </a:p>
          <a:p>
            <a:pPr lvl="1"/>
            <a:r>
              <a:rPr lang="cs-CZ" sz="1125" dirty="0"/>
              <a:t>Personální (znalosti a schopnosti)</a:t>
            </a:r>
          </a:p>
          <a:p>
            <a:pPr lvl="1"/>
            <a:r>
              <a:rPr lang="cs-CZ" sz="1125" dirty="0"/>
              <a:t>Kompetenční</a:t>
            </a:r>
          </a:p>
          <a:p>
            <a:r>
              <a:rPr lang="cs-CZ" sz="1350" dirty="0"/>
              <a:t>Osobnostní</a:t>
            </a:r>
          </a:p>
          <a:p>
            <a:pPr lvl="1"/>
            <a:r>
              <a:rPr lang="cs-CZ" sz="1125" dirty="0"/>
              <a:t>Psychologické</a:t>
            </a:r>
          </a:p>
          <a:p>
            <a:pPr lvl="1"/>
            <a:r>
              <a:rPr lang="cs-CZ" sz="1125" dirty="0"/>
              <a:t>Kognitivní</a:t>
            </a:r>
          </a:p>
          <a:p>
            <a:pPr lvl="1"/>
            <a:r>
              <a:rPr lang="cs-CZ" sz="1125" dirty="0"/>
              <a:t>Vůdcovské</a:t>
            </a:r>
          </a:p>
          <a:p>
            <a:pPr lvl="1"/>
            <a:endParaRPr lang="cs-CZ" sz="1050" dirty="0"/>
          </a:p>
        </p:txBody>
      </p:sp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A25937C1-214A-4E30-B095-402B52BF03FA}"/>
              </a:ext>
            </a:extLst>
          </p:cNvPr>
          <p:cNvSpPr txBox="1">
            <a:spLocks/>
          </p:cNvSpPr>
          <p:nvPr/>
        </p:nvSpPr>
        <p:spPr>
          <a:xfrm>
            <a:off x="4567235" y="614199"/>
            <a:ext cx="3122537" cy="3675286"/>
          </a:xfrm>
          <a:prstGeom prst="rect">
            <a:avLst/>
          </a:prstGeom>
        </p:spPr>
        <p:txBody>
          <a:bodyPr vert="horz" lIns="0" tIns="270000" rIns="0" bIns="0" rtlCol="0">
            <a:normAutofit fontScale="85000" lnSpcReduction="10000"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dirty="0"/>
              <a:t>Systémové</a:t>
            </a:r>
          </a:p>
          <a:p>
            <a:pPr lvl="1"/>
            <a:r>
              <a:rPr lang="cs-CZ" sz="1200" dirty="0"/>
              <a:t>Prostředí státu (legislativa, instituce)</a:t>
            </a:r>
          </a:p>
          <a:p>
            <a:pPr lvl="1"/>
            <a:r>
              <a:rPr lang="cs-CZ" sz="1200" dirty="0"/>
              <a:t>Specifické podmínky regionu (demografie, trh práce, sociální aspekty, podmínky pro život)</a:t>
            </a:r>
          </a:p>
          <a:p>
            <a:pPr lvl="1"/>
            <a:r>
              <a:rPr lang="cs-CZ" sz="1200" dirty="0"/>
              <a:t>Regionální inovační ekosystém</a:t>
            </a:r>
          </a:p>
          <a:p>
            <a:r>
              <a:rPr lang="cs-CZ" sz="1500" dirty="0"/>
              <a:t>Finanční</a:t>
            </a:r>
          </a:p>
          <a:p>
            <a:pPr lvl="1"/>
            <a:r>
              <a:rPr lang="cs-CZ" sz="1200" dirty="0"/>
              <a:t>Nedostatek zdrojů absolutně</a:t>
            </a:r>
          </a:p>
          <a:p>
            <a:pPr lvl="1"/>
            <a:r>
              <a:rPr lang="cs-CZ" sz="1200" dirty="0"/>
              <a:t>Nepřehlednost, fragmentace</a:t>
            </a:r>
          </a:p>
          <a:p>
            <a:pPr lvl="1"/>
            <a:r>
              <a:rPr lang="cs-CZ" sz="1200" dirty="0"/>
              <a:t>Nevhodné nástroje</a:t>
            </a:r>
          </a:p>
          <a:p>
            <a:pPr lvl="1"/>
            <a:r>
              <a:rPr lang="cs-CZ" sz="1200" dirty="0"/>
              <a:t>Malá stabilita, časté změny</a:t>
            </a:r>
          </a:p>
          <a:p>
            <a:pPr lvl="1"/>
            <a:r>
              <a:rPr lang="cs-CZ" sz="1200" dirty="0"/>
              <a:t>Nároky na spolufinancování</a:t>
            </a:r>
          </a:p>
          <a:p>
            <a:r>
              <a:rPr lang="cs-CZ" sz="1500" dirty="0"/>
              <a:t>Bariéry „uzamčení“</a:t>
            </a:r>
          </a:p>
          <a:p>
            <a:pPr lvl="1"/>
            <a:r>
              <a:rPr lang="cs-CZ" sz="1200" dirty="0"/>
              <a:t>Setrvačnost, lpění na existujícím stavu</a:t>
            </a:r>
          </a:p>
          <a:p>
            <a:pPr lvl="1"/>
            <a:r>
              <a:rPr lang="cs-CZ" sz="1200" dirty="0"/>
              <a:t>Neochota ke změně</a:t>
            </a:r>
          </a:p>
          <a:p>
            <a:pPr lvl="1"/>
            <a:r>
              <a:rPr lang="cs-CZ" sz="1200" dirty="0"/>
              <a:t>Odvětvová </a:t>
            </a:r>
            <a:r>
              <a:rPr lang="cs-CZ" sz="1200" dirty="0" err="1"/>
              <a:t>monostruktura</a:t>
            </a:r>
            <a:r>
              <a:rPr lang="cs-CZ" sz="1200" dirty="0"/>
              <a:t> a na ni navázaná znalostní základna</a:t>
            </a:r>
          </a:p>
          <a:p>
            <a:pPr lvl="1"/>
            <a:r>
              <a:rPr lang="cs-CZ" sz="1200" dirty="0"/>
              <a:t>Neschopnost absorbovat technologické inovace</a:t>
            </a:r>
          </a:p>
          <a:p>
            <a:pPr lvl="1"/>
            <a:r>
              <a:rPr lang="cs-CZ" sz="1200" dirty="0"/>
              <a:t>Neschopnost připravovat a předkládat kvalitní projekty</a:t>
            </a:r>
          </a:p>
        </p:txBody>
      </p:sp>
      <p:pic>
        <p:nvPicPr>
          <p:cNvPr id="3076" name="Picture 4" descr="Check Sign Images - Free Download on Freepik">
            <a:extLst>
              <a:ext uri="{FF2B5EF4-FFF2-40B4-BE49-F238E27FC236}">
                <a16:creationId xmlns:a16="http://schemas.microsoft.com/office/drawing/2014/main" id="{1F797E97-A3D7-43F5-B4E5-F10F19F5D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3779810" y="1692306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 Sign Images - Free Download on Freepik">
            <a:extLst>
              <a:ext uri="{FF2B5EF4-FFF2-40B4-BE49-F238E27FC236}">
                <a16:creationId xmlns:a16="http://schemas.microsoft.com/office/drawing/2014/main" id="{6CF31E09-7F68-4B04-9094-C4C7CDBE0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22688" r="54445" b="18280"/>
          <a:stretch/>
        </p:blipFill>
        <p:spPr bwMode="auto">
          <a:xfrm>
            <a:off x="3798571" y="1062725"/>
            <a:ext cx="295625" cy="2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eck Sign Images - Free Download on Freepik">
            <a:extLst>
              <a:ext uri="{FF2B5EF4-FFF2-40B4-BE49-F238E27FC236}">
                <a16:creationId xmlns:a16="http://schemas.microsoft.com/office/drawing/2014/main" id="{D7B6BBF1-186E-4AC2-A48F-3594A2E49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3779810" y="2317400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Sign Images - Free Download on Freepik">
            <a:extLst>
              <a:ext uri="{FF2B5EF4-FFF2-40B4-BE49-F238E27FC236}">
                <a16:creationId xmlns:a16="http://schemas.microsoft.com/office/drawing/2014/main" id="{F2F4136B-4E42-4BC1-AEE9-8769C1D4C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3779810" y="3036515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Sign Images - Free Download on Freepik">
            <a:extLst>
              <a:ext uri="{FF2B5EF4-FFF2-40B4-BE49-F238E27FC236}">
                <a16:creationId xmlns:a16="http://schemas.microsoft.com/office/drawing/2014/main" id="{96E95949-2CC3-46F1-B8A7-7ADE4B3CC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3779810" y="3755630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eck Sign Images - Free Download on Freepik">
            <a:extLst>
              <a:ext uri="{FF2B5EF4-FFF2-40B4-BE49-F238E27FC236}">
                <a16:creationId xmlns:a16="http://schemas.microsoft.com/office/drawing/2014/main" id="{F3C41D45-AF5C-4E94-AEA9-26F22159A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22688" r="54445" b="18280"/>
          <a:stretch/>
        </p:blipFill>
        <p:spPr bwMode="auto">
          <a:xfrm>
            <a:off x="7848755" y="1066271"/>
            <a:ext cx="295625" cy="2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eck Sign Images - Free Download on Freepik">
            <a:extLst>
              <a:ext uri="{FF2B5EF4-FFF2-40B4-BE49-F238E27FC236}">
                <a16:creationId xmlns:a16="http://schemas.microsoft.com/office/drawing/2014/main" id="{F586500C-7975-4A8C-B45B-9C7790983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7829994" y="1796585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heck Sign Images - Free Download on Freepik">
            <a:extLst>
              <a:ext uri="{FF2B5EF4-FFF2-40B4-BE49-F238E27FC236}">
                <a16:creationId xmlns:a16="http://schemas.microsoft.com/office/drawing/2014/main" id="{EBE6CC9E-279D-4005-B41C-840F26E79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7829994" y="2727566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eck Sign Images - Free Download on Freepik">
            <a:extLst>
              <a:ext uri="{FF2B5EF4-FFF2-40B4-BE49-F238E27FC236}">
                <a16:creationId xmlns:a16="http://schemas.microsoft.com/office/drawing/2014/main" id="{81E1B8C1-5509-4947-924D-684585898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8065" r="4726" b="18065"/>
          <a:stretch/>
        </p:blipFill>
        <p:spPr bwMode="auto">
          <a:xfrm>
            <a:off x="7829994" y="1499444"/>
            <a:ext cx="333147" cy="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8B1B3-3D7C-0110-2E2F-D15708BD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Zřetězení bariér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E33407-594D-67B6-0DC5-4D0B136BA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8556" y="912777"/>
            <a:ext cx="3657140" cy="32686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Úspěšnost inovačních politik ovlivňuje mnoho faktorů</a:t>
            </a:r>
          </a:p>
          <a:p>
            <a:r>
              <a:rPr lang="cs-CZ" dirty="0"/>
              <a:t>Realizátoři se potýkají </a:t>
            </a:r>
            <a:br>
              <a:rPr lang="cs-CZ" dirty="0"/>
            </a:br>
            <a:r>
              <a:rPr lang="cs-CZ" dirty="0"/>
              <a:t>s řadou různých překážek</a:t>
            </a:r>
          </a:p>
          <a:p>
            <a:r>
              <a:rPr lang="cs-CZ" dirty="0"/>
              <a:t>Odstranění jedné nevede k vyřešení celého problému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3D4907-5DF6-30EB-41F4-1D3CCFE1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8" y="962025"/>
            <a:ext cx="5300406" cy="34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FD886-EB31-56F4-06EA-5069246E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346004"/>
            <a:ext cx="8418512" cy="553998"/>
          </a:xfrm>
        </p:spPr>
        <p:txBody>
          <a:bodyPr/>
          <a:lstStyle/>
          <a:p>
            <a:r>
              <a:rPr lang="cs-CZ" dirty="0"/>
              <a:t>Bariéry mezi helixy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96AA96-618E-9A3A-02AC-D2BA2F6A5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248"/>
            <a:ext cx="9144000" cy="41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0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6274-DFB2-42C9-9784-CC85B10A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65204"/>
            <a:ext cx="8418512" cy="553998"/>
          </a:xfrm>
        </p:spPr>
        <p:txBody>
          <a:bodyPr/>
          <a:lstStyle/>
          <a:p>
            <a:r>
              <a:rPr lang="cs-CZ" dirty="0"/>
              <a:t>„Veřejnost“ – jak chápat 4. helix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23328C-1D1B-4CD5-B761-F73333E17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20" y="644487"/>
            <a:ext cx="2967895" cy="289444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Obecně: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Občanská společnost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Občané	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Koncoví uživatelé </a:t>
            </a:r>
            <a:br>
              <a:rPr lang="cs-CZ" sz="2000" dirty="0"/>
            </a:br>
            <a:r>
              <a:rPr lang="cs-CZ" sz="2000" dirty="0"/>
              <a:t>(služeb, inovací…)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Společenství/</a:t>
            </a:r>
            <a:br>
              <a:rPr lang="cs-CZ" sz="2000" dirty="0"/>
            </a:br>
            <a:r>
              <a:rPr lang="cs-CZ" sz="2000" dirty="0"/>
              <a:t>komunity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F5E1E45-8983-E9DA-6C5F-1824C4277253}"/>
              </a:ext>
            </a:extLst>
          </p:cNvPr>
          <p:cNvGrpSpPr/>
          <p:nvPr/>
        </p:nvGrpSpPr>
        <p:grpSpPr>
          <a:xfrm>
            <a:off x="7542408" y="648143"/>
            <a:ext cx="1435762" cy="2398826"/>
            <a:chOff x="6222337" y="1601227"/>
            <a:chExt cx="1435762" cy="2398826"/>
          </a:xfrm>
        </p:grpSpPr>
        <p:pic>
          <p:nvPicPr>
            <p:cNvPr id="1030" name="Picture 6" descr="How to apply for a citizen card for the first time? - Smartphone ID">
              <a:extLst>
                <a:ext uri="{FF2B5EF4-FFF2-40B4-BE49-F238E27FC236}">
                  <a16:creationId xmlns:a16="http://schemas.microsoft.com/office/drawing/2014/main" id="{83A9B8E1-DA0E-41C3-B442-9707E4F18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719" y="2405036"/>
              <a:ext cx="1369380" cy="91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The sustainability of civil society organisations in Botswana – AfriNYPE">
              <a:extLst>
                <a:ext uri="{FF2B5EF4-FFF2-40B4-BE49-F238E27FC236}">
                  <a16:creationId xmlns:a16="http://schemas.microsoft.com/office/drawing/2014/main" id="{3E713CBD-92B8-42F3-8D6F-34E0303EB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337" y="1601227"/>
              <a:ext cx="1350035" cy="91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7,501 End User Images, Stock Photos, 3D objects, &amp; Vectors | Shutterstock">
              <a:extLst>
                <a:ext uri="{FF2B5EF4-FFF2-40B4-BE49-F238E27FC236}">
                  <a16:creationId xmlns:a16="http://schemas.microsoft.com/office/drawing/2014/main" id="{23DA5A03-698A-444C-B7F0-E15F77DE77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49"/>
            <a:stretch/>
          </p:blipFill>
          <p:spPr bwMode="auto">
            <a:xfrm>
              <a:off x="6316365" y="3295150"/>
              <a:ext cx="1267679" cy="70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65B21A-02E0-4C25-9580-BD66E38DBF4A}"/>
              </a:ext>
            </a:extLst>
          </p:cNvPr>
          <p:cNvSpPr txBox="1"/>
          <p:nvPr/>
        </p:nvSpPr>
        <p:spPr>
          <a:xfrm>
            <a:off x="871248" y="3814181"/>
            <a:ext cx="589277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accent4"/>
                </a:solidFill>
              </a:rPr>
              <a:t>Pro účely „zapojování veřejnosti“ je vždy zapotřebí zamyslet se, </a:t>
            </a:r>
            <a:br>
              <a:rPr lang="cs-CZ" sz="1600" dirty="0">
                <a:solidFill>
                  <a:schemeClr val="accent4"/>
                </a:solidFill>
              </a:rPr>
            </a:br>
            <a:r>
              <a:rPr lang="cs-CZ" sz="1600" dirty="0">
                <a:solidFill>
                  <a:schemeClr val="accent4"/>
                </a:solidFill>
              </a:rPr>
              <a:t>která část veřejnosti je pro daný účel ta důležitá a s tou pracovat. 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6C8FB23F-ED78-4160-7F90-56BBFACAC6BA}"/>
              </a:ext>
            </a:extLst>
          </p:cNvPr>
          <p:cNvSpPr txBox="1">
            <a:spLocks/>
          </p:cNvSpPr>
          <p:nvPr/>
        </p:nvSpPr>
        <p:spPr>
          <a:xfrm>
            <a:off x="3529773" y="644487"/>
            <a:ext cx="3872830" cy="28944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0" tIns="360000" rIns="0" bIns="0" rtlCol="0">
            <a:normAutofit fontScale="92500" lnSpcReduction="10000"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sz="2600" dirty="0"/>
              <a:t>V praxi krajů: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Žáci, studenti, učitelé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Starostové, zástupci </a:t>
            </a:r>
            <a:br>
              <a:rPr lang="cs-CZ" sz="2200" dirty="0"/>
            </a:br>
            <a:r>
              <a:rPr lang="cs-CZ" sz="2200" dirty="0"/>
              <a:t>samosprávy obcí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Místní akční skupiny (MAS)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Profesní  a zájmové spolky </a:t>
            </a:r>
            <a:br>
              <a:rPr lang="cs-CZ" sz="2200" dirty="0"/>
            </a:br>
            <a:r>
              <a:rPr lang="cs-CZ" sz="2200" dirty="0"/>
              <a:t>/neziskové organizace)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49799180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(formát 16-9)</Template>
  <TotalTime>1699</TotalTime>
  <Words>631</Words>
  <Application>Microsoft Office PowerPoint</Application>
  <PresentationFormat>Předvádění na obrazovce (16:9)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Předloha V1</vt:lpstr>
      <vt:lpstr>METODIKA PŘEKONÁVÁNÍ BARIÉR 3H&amp;4H</vt:lpstr>
      <vt:lpstr>Proč vznikla „Metodika 3H&amp;4H“?</vt:lpstr>
      <vt:lpstr>Struktura „Metodiky 3H&amp;4H“</vt:lpstr>
      <vt:lpstr>Typologie bariér - POSTUP</vt:lpstr>
      <vt:lpstr>Vějíř bariér</vt:lpstr>
      <vt:lpstr>Vějíř bariér</vt:lpstr>
      <vt:lpstr>Zřetězení bariér</vt:lpstr>
      <vt:lpstr>Bariéry mezi helixy</vt:lpstr>
      <vt:lpstr>„Veřejnost“ – jak chápat 4. helix</vt:lpstr>
      <vt:lpstr>Způsoby překonávání bariér</vt:lpstr>
      <vt:lpstr>Příklady praxe a případové studie</vt:lpstr>
      <vt:lpstr>Příklady praxe</vt:lpstr>
      <vt:lpstr>Rozdělení do tematických celků</vt:lpstr>
      <vt:lpstr>Pod každou dlaždicí je úvod a seznam konkrétních příkladů</vt:lpstr>
      <vt:lpstr>Jednotná webová stránka pro každý příklad praxe i případovou studii</vt:lpstr>
      <vt:lpstr>Jednotná šablona v pdf pro příklad praxe</vt:lpstr>
      <vt:lpstr>Jiný formát pro případovou studii</vt:lpstr>
      <vt:lpstr>Zveřejňujeme i příklady praxe z jiných aktivit projektu</vt:lpstr>
      <vt:lpstr>Inovační ekosystémy a infrastruktury (výstup KA4, Metodika zapojení inovačních infrastruktur do RIS3) </vt:lpstr>
      <vt:lpstr>Internacionalizace, mezinárodní spolupráce  (výstup KA4, Přehled dobrých praxi ze zahraničí) </vt:lpstr>
      <vt:lpstr>„Knihovnička“ praxí a případů</vt:lpstr>
      <vt:lpstr>Děkuji za pozornost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PŘEKONÁVÁNÍ BARIÉR 3H&amp;4H</dc:title>
  <dc:creator>Vránová Dagmar</dc:creator>
  <cp:lastModifiedBy>Dagmar Vránová</cp:lastModifiedBy>
  <cp:revision>17</cp:revision>
  <dcterms:created xsi:type="dcterms:W3CDTF">2024-11-20T11:46:19Z</dcterms:created>
  <dcterms:modified xsi:type="dcterms:W3CDTF">2025-11-20T11:50:46Z</dcterms:modified>
</cp:coreProperties>
</file>