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96" r:id="rId2"/>
    <p:sldId id="368" r:id="rId3"/>
    <p:sldId id="415" r:id="rId4"/>
    <p:sldId id="498" r:id="rId5"/>
    <p:sldId id="500" r:id="rId6"/>
    <p:sldId id="499" r:id="rId7"/>
    <p:sldId id="309" r:id="rId8"/>
    <p:sldId id="497" r:id="rId9"/>
    <p:sldId id="501" r:id="rId10"/>
    <p:sldId id="268" r:id="rId11"/>
    <p:sldId id="494" r:id="rId12"/>
    <p:sldId id="502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DAA94-1275-41ED-B955-1D3DA64BD39B}" v="2" dt="2025-12-10T23:21:00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větoň Viktor" userId="c7f97863-0b5a-409e-bc8f-29d17250628c" providerId="ADAL" clId="{0143A35B-699D-42C6-BDB1-A644FA70180A}"/>
    <pc:docChg chg="custSel addSld delSld modSld sldOrd">
      <pc:chgData name="Květoň Viktor" userId="c7f97863-0b5a-409e-bc8f-29d17250628c" providerId="ADAL" clId="{0143A35B-699D-42C6-BDB1-A644FA70180A}" dt="2025-12-10T23:39:27.585" v="213"/>
      <pc:docMkLst>
        <pc:docMk/>
      </pc:docMkLst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262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263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265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270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271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287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294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296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297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298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305"/>
        </pc:sldMkLst>
      </pc:sldChg>
      <pc:sldChg chg="ord">
        <pc:chgData name="Květoň Viktor" userId="c7f97863-0b5a-409e-bc8f-29d17250628c" providerId="ADAL" clId="{0143A35B-699D-42C6-BDB1-A644FA70180A}" dt="2025-12-10T23:39:19.337" v="211"/>
        <pc:sldMkLst>
          <pc:docMk/>
          <pc:sldMk cId="0" sldId="309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319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322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323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324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325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326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329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331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339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341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348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349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351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361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363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382"/>
        </pc:sldMkLst>
      </pc:sldChg>
      <pc:sldChg chg="modSp mod">
        <pc:chgData name="Květoň Viktor" userId="c7f97863-0b5a-409e-bc8f-29d17250628c" providerId="ADAL" clId="{0143A35B-699D-42C6-BDB1-A644FA70180A}" dt="2025-12-10T23:27:51.186" v="205" actId="27636"/>
        <pc:sldMkLst>
          <pc:docMk/>
          <pc:sldMk cId="2947225451" sldId="415"/>
        </pc:sldMkLst>
        <pc:spChg chg="mod">
          <ac:chgData name="Květoň Viktor" userId="c7f97863-0b5a-409e-bc8f-29d17250628c" providerId="ADAL" clId="{0143A35B-699D-42C6-BDB1-A644FA70180A}" dt="2025-12-10T23:27:51.186" v="205" actId="27636"/>
          <ac:spMkLst>
            <pc:docMk/>
            <pc:sldMk cId="2947225451" sldId="415"/>
            <ac:spMk id="2" creationId="{0F560F08-C880-4EC9-8B34-2C3BD3C56353}"/>
          </ac:spMkLst>
        </pc:spChg>
        <pc:spChg chg="mod">
          <ac:chgData name="Květoň Viktor" userId="c7f97863-0b5a-409e-bc8f-29d17250628c" providerId="ADAL" clId="{0143A35B-699D-42C6-BDB1-A644FA70180A}" dt="2025-12-10T23:22:27.590" v="181" actId="20577"/>
          <ac:spMkLst>
            <pc:docMk/>
            <pc:sldMk cId="2947225451" sldId="415"/>
            <ac:spMk id="3" creationId="{7DB8953A-8C27-43EB-9502-258DD08FF338}"/>
          </ac:spMkLst>
        </pc:spChg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2703152750" sldId="492"/>
        </pc:sldMkLst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3512784152" sldId="493"/>
        </pc:sldMkLst>
      </pc:sldChg>
      <pc:sldChg chg="modSp mod">
        <pc:chgData name="Květoň Viktor" userId="c7f97863-0b5a-409e-bc8f-29d17250628c" providerId="ADAL" clId="{0143A35B-699D-42C6-BDB1-A644FA70180A}" dt="2025-12-10T23:08:35.147" v="0" actId="255"/>
        <pc:sldMkLst>
          <pc:docMk/>
          <pc:sldMk cId="0" sldId="494"/>
        </pc:sldMkLst>
        <pc:spChg chg="mod">
          <ac:chgData name="Květoň Viktor" userId="c7f97863-0b5a-409e-bc8f-29d17250628c" providerId="ADAL" clId="{0143A35B-699D-42C6-BDB1-A644FA70180A}" dt="2025-12-10T23:08:35.147" v="0" actId="255"/>
          <ac:spMkLst>
            <pc:docMk/>
            <pc:sldMk cId="0" sldId="494"/>
            <ac:spMk id="71682" creationId="{7A432017-978A-4E6A-9213-B8BCC8985762}"/>
          </ac:spMkLst>
        </pc:spChg>
      </pc:sldChg>
      <pc:sldChg chg="del">
        <pc:chgData name="Květoň Viktor" userId="c7f97863-0b5a-409e-bc8f-29d17250628c" providerId="ADAL" clId="{0143A35B-699D-42C6-BDB1-A644FA70180A}" dt="2025-12-10T23:08:55.813" v="1" actId="2696"/>
        <pc:sldMkLst>
          <pc:docMk/>
          <pc:sldMk cId="0" sldId="495"/>
        </pc:sldMkLst>
      </pc:sldChg>
      <pc:sldChg chg="modSp mod ord">
        <pc:chgData name="Květoň Viktor" userId="c7f97863-0b5a-409e-bc8f-29d17250628c" providerId="ADAL" clId="{0143A35B-699D-42C6-BDB1-A644FA70180A}" dt="2025-12-10T23:23:25.380" v="194" actId="6549"/>
        <pc:sldMkLst>
          <pc:docMk/>
          <pc:sldMk cId="4108518535" sldId="498"/>
        </pc:sldMkLst>
        <pc:spChg chg="mod">
          <ac:chgData name="Květoň Viktor" userId="c7f97863-0b5a-409e-bc8f-29d17250628c" providerId="ADAL" clId="{0143A35B-699D-42C6-BDB1-A644FA70180A}" dt="2025-12-10T23:23:25.380" v="194" actId="6549"/>
          <ac:spMkLst>
            <pc:docMk/>
            <pc:sldMk cId="4108518535" sldId="498"/>
            <ac:spMk id="3" creationId="{781B0A3D-6E92-D2C6-2B99-76561EB99ED0}"/>
          </ac:spMkLst>
        </pc:spChg>
      </pc:sldChg>
      <pc:sldChg chg="modSp mod ord">
        <pc:chgData name="Květoň Viktor" userId="c7f97863-0b5a-409e-bc8f-29d17250628c" providerId="ADAL" clId="{0143A35B-699D-42C6-BDB1-A644FA70180A}" dt="2025-12-10T23:25:38.451" v="203" actId="255"/>
        <pc:sldMkLst>
          <pc:docMk/>
          <pc:sldMk cId="3105041754" sldId="500"/>
        </pc:sldMkLst>
        <pc:spChg chg="mod">
          <ac:chgData name="Květoň Viktor" userId="c7f97863-0b5a-409e-bc8f-29d17250628c" providerId="ADAL" clId="{0143A35B-699D-42C6-BDB1-A644FA70180A}" dt="2025-12-10T23:25:38.451" v="203" actId="255"/>
          <ac:spMkLst>
            <pc:docMk/>
            <pc:sldMk cId="3105041754" sldId="500"/>
            <ac:spMk id="3" creationId="{01C3FFE4-7268-848B-EEBA-F29B9D7EA3AB}"/>
          </ac:spMkLst>
        </pc:spChg>
      </pc:sldChg>
      <pc:sldChg chg="ord">
        <pc:chgData name="Květoň Viktor" userId="c7f97863-0b5a-409e-bc8f-29d17250628c" providerId="ADAL" clId="{0143A35B-699D-42C6-BDB1-A644FA70180A}" dt="2025-12-10T23:39:27.585" v="213"/>
        <pc:sldMkLst>
          <pc:docMk/>
          <pc:sldMk cId="1735046850" sldId="501"/>
        </pc:sldMkLst>
      </pc:sldChg>
      <pc:sldChg chg="new del">
        <pc:chgData name="Květoň Viktor" userId="c7f97863-0b5a-409e-bc8f-29d17250628c" providerId="ADAL" clId="{0143A35B-699D-42C6-BDB1-A644FA70180A}" dt="2025-12-10T23:16:24.287" v="18" actId="2696"/>
        <pc:sldMkLst>
          <pc:docMk/>
          <pc:sldMk cId="95278050" sldId="502"/>
        </pc:sldMkLst>
      </pc:sldChg>
      <pc:sldChg chg="addSp delSp modSp new mod">
        <pc:chgData name="Květoň Viktor" userId="c7f97863-0b5a-409e-bc8f-29d17250628c" providerId="ADAL" clId="{0143A35B-699D-42C6-BDB1-A644FA70180A}" dt="2025-12-10T23:21:18.481" v="163" actId="20577"/>
        <pc:sldMkLst>
          <pc:docMk/>
          <pc:sldMk cId="1490879382" sldId="502"/>
        </pc:sldMkLst>
        <pc:spChg chg="mod">
          <ac:chgData name="Květoň Viktor" userId="c7f97863-0b5a-409e-bc8f-29d17250628c" providerId="ADAL" clId="{0143A35B-699D-42C6-BDB1-A644FA70180A}" dt="2025-12-10T23:17:42.635" v="54" actId="255"/>
          <ac:spMkLst>
            <pc:docMk/>
            <pc:sldMk cId="1490879382" sldId="502"/>
            <ac:spMk id="2" creationId="{97724593-53DE-7133-B3D6-6D4A903EC8BF}"/>
          </ac:spMkLst>
        </pc:spChg>
        <pc:spChg chg="mod">
          <ac:chgData name="Květoň Viktor" userId="c7f97863-0b5a-409e-bc8f-29d17250628c" providerId="ADAL" clId="{0143A35B-699D-42C6-BDB1-A644FA70180A}" dt="2025-12-10T23:21:18.481" v="163" actId="20577"/>
          <ac:spMkLst>
            <pc:docMk/>
            <pc:sldMk cId="1490879382" sldId="502"/>
            <ac:spMk id="3" creationId="{AE4804D0-4932-94D8-FAD1-5C2B6CB8CA4E}"/>
          </ac:spMkLst>
        </pc:spChg>
        <pc:picChg chg="add del mod">
          <ac:chgData name="Květoň Viktor" userId="c7f97863-0b5a-409e-bc8f-29d17250628c" providerId="ADAL" clId="{0143A35B-699D-42C6-BDB1-A644FA70180A}" dt="2025-12-10T23:21:09.287" v="162" actId="478"/>
          <ac:picMkLst>
            <pc:docMk/>
            <pc:sldMk cId="1490879382" sldId="502"/>
            <ac:picMk id="4" creationId="{A9F4726D-1D06-EBCB-0B3D-713D8B092FBF}"/>
          </ac:picMkLst>
        </pc:picChg>
        <pc:picChg chg="add mod">
          <ac:chgData name="Květoň Viktor" userId="c7f97863-0b5a-409e-bc8f-29d17250628c" providerId="ADAL" clId="{0143A35B-699D-42C6-BDB1-A644FA70180A}" dt="2025-12-10T23:21:06.994" v="161" actId="1076"/>
          <ac:picMkLst>
            <pc:docMk/>
            <pc:sldMk cId="1490879382" sldId="502"/>
            <ac:picMk id="5" creationId="{7510BAE5-FB43-C249-4F84-CF0DEC25B147}"/>
          </ac:picMkLst>
        </pc:picChg>
      </pc:sldChg>
      <pc:sldMasterChg chg="delSldLayout">
        <pc:chgData name="Květoň Viktor" userId="c7f97863-0b5a-409e-bc8f-29d17250628c" providerId="ADAL" clId="{0143A35B-699D-42C6-BDB1-A644FA70180A}" dt="2025-12-10T23:08:55.813" v="1" actId="2696"/>
        <pc:sldMasterMkLst>
          <pc:docMk/>
          <pc:sldMasterMk cId="1471195645" sldId="2147483648"/>
        </pc:sldMasterMkLst>
        <pc:sldLayoutChg chg="del">
          <pc:chgData name="Květoň Viktor" userId="c7f97863-0b5a-409e-bc8f-29d17250628c" providerId="ADAL" clId="{0143A35B-699D-42C6-BDB1-A644FA70180A}" dt="2025-12-10T23:08:55.813" v="1" actId="2696"/>
          <pc:sldLayoutMkLst>
            <pc:docMk/>
            <pc:sldMasterMk cId="1471195645" sldId="2147483648"/>
            <pc:sldLayoutMk cId="1844603944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BEE0-46CE-4D6D-B176-A4CFE6F95717}" type="datetimeFigureOut">
              <a:rPr lang="cs-CZ" smtClean="0"/>
              <a:t>11.12.2025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E9BC9-D612-4461-A080-F3095F5DE7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55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A00D6-CE1F-47DF-B144-75366BB10E6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6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A882D-7CCC-4DDA-8395-F1568785917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55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A882D-7CCC-4DDA-8395-F1568785917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51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9D6D0-51AB-49F2-584A-C0BEF2399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EBB5A8-284C-3D8F-DE74-56CAE358E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1FFAA9-0DB3-71C3-A9D6-2EA1A3E4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8DD5-7D78-4A2B-8F19-0560E7F47703}" type="datetimeFigureOut">
              <a:rPr lang="cs-CZ" smtClean="0"/>
              <a:t>11.12.2025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7A4B42-5D18-5AFE-1E15-FE116438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899E3C-C219-E92B-3B82-F03E94BF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F884-8F47-44FB-AA50-16EA03197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88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ACFB06-C9B8-F514-EB42-59510169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03CD4D-F748-A03A-7BCA-423ACDF62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EFFBAB-E888-DC13-438A-9CE37C34E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8DD5-7D78-4A2B-8F19-0560E7F47703}" type="datetimeFigureOut">
              <a:rPr lang="cs-CZ" smtClean="0"/>
              <a:t>11.12.2025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499F54-1BF2-7520-48BB-1485C96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42FC0A-D1AA-EAF5-0380-D66BB3CF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F884-8F47-44FB-AA50-16EA03197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69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45938AB-0F8B-BFD2-68E7-269D7E851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BA901F-A58C-E6F9-2C19-F7622EB3C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9EF9CC-D3FD-E276-A447-7D9639B3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8DD5-7D78-4A2B-8F19-0560E7F47703}" type="datetimeFigureOut">
              <a:rPr lang="cs-CZ" smtClean="0"/>
              <a:t>11.12.2025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B0A975-6F2D-34E9-982A-1C5D1947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AD60F0-DC97-6593-38EF-FE0D8285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F884-8F47-44FB-AA50-16EA03197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19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14A745-B52C-B26C-B78C-4C1D6A78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000C03-C826-6C03-82D7-1A8AF9C72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2E704D-014C-1A5F-B33A-46CBB696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8DD5-7D78-4A2B-8F19-0560E7F47703}" type="datetimeFigureOut">
              <a:rPr lang="cs-CZ" smtClean="0"/>
              <a:t>11.12.2025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BCF0B6-6FF4-ED0D-3019-9F7F5974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E46C55-225D-B25A-8D6F-474F2219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F884-8F47-44FB-AA50-16EA03197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89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C2733E-4534-5CC6-6E55-44BC83EA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E52CC8-BA40-588C-FCB3-50513E94B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0773C1-A5A5-1192-7261-B2BFF3A7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8DD5-7D78-4A2B-8F19-0560E7F47703}" type="datetimeFigureOut">
              <a:rPr lang="cs-CZ" smtClean="0"/>
              <a:t>11.12.2025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6AB3A9-8E3E-64B4-D19E-17B9208D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383AAE-9AB0-1325-F86C-38406EE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F884-8F47-44FB-AA50-16EA03197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54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2B6F5-842B-6766-CB54-2B84B1F8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4226C1-0D21-5924-6976-F9E0BE427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7726A6-5426-A5A6-1FBE-E144B09BC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FA8F98-5DDF-3FAE-34B3-6536C70B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8DD5-7D78-4A2B-8F19-0560E7F47703}" type="datetimeFigureOut">
              <a:rPr lang="cs-CZ" smtClean="0"/>
              <a:t>11.12.2025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41D0FD-5001-A8E0-7C81-A4BD2560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3BBF94-F547-EA25-28C8-39CB6163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F884-8F47-44FB-AA50-16EA03197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52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31DE1-A007-F01B-C03B-F99B9371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6639D9-DB6F-143C-34DC-D027C085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9DF63D-67AD-CA58-DBA7-B509AE04E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A8AB001-93E3-E23E-EEA1-083042774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8DAC42A-EFA1-2B91-0DB6-2C8225658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2BE634A-55DC-5EAE-7973-AF8D893F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8DD5-7D78-4A2B-8F19-0560E7F47703}" type="datetimeFigureOut">
              <a:rPr lang="cs-CZ" smtClean="0"/>
              <a:t>11.12.2025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16CC673-9BA2-7A8F-E9E4-BBDDEB2BD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1C75628-296D-7C8A-A9EE-95A0B098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F884-8F47-44FB-AA50-16EA03197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6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753B3-FAF8-8547-C8EE-D995D04A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8E01EBD-D81C-5A2D-A241-D1694144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8DD5-7D78-4A2B-8F19-0560E7F47703}" type="datetimeFigureOut">
              <a:rPr lang="cs-CZ" smtClean="0"/>
              <a:t>11.12.2025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180886-D45E-F450-CCDF-B5D7EA45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FEF370-D344-72F4-443F-E89BC892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F884-8F47-44FB-AA50-16EA03197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64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C142217-C306-73FD-658E-3E65B301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8DD5-7D78-4A2B-8F19-0560E7F47703}" type="datetimeFigureOut">
              <a:rPr lang="cs-CZ" smtClean="0"/>
              <a:t>11.12.2025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4B966C1-1DC7-98DC-90C4-BFA25E2D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078F77-80AA-9F82-2EDC-07E950CA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F884-8F47-44FB-AA50-16EA03197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63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4FA54-23E0-1D59-7020-BB8BDC4FC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85C0A5-FCFD-FCE3-5E3E-4853B05F6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342A2E-EA6F-A8DC-49B7-094753E6A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F4CA66-E345-33E6-A60C-E3DF6FF3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8DD5-7D78-4A2B-8F19-0560E7F47703}" type="datetimeFigureOut">
              <a:rPr lang="cs-CZ" smtClean="0"/>
              <a:t>11.12.2025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2CDE50-E0A5-3A1E-9FAB-017CFCCD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7E36F2-CFDD-7CD6-DCBF-5F2338AF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F884-8F47-44FB-AA50-16EA03197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95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02A96-E8EB-8DA5-7A6F-875D4E3DC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65E520-88BE-EA84-E51D-684DA5F30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7461FA-44BB-0480-EACD-2511124C7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C78036-2F3B-822D-6D3B-A969E146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8DD5-7D78-4A2B-8F19-0560E7F47703}" type="datetimeFigureOut">
              <a:rPr lang="cs-CZ" smtClean="0"/>
              <a:t>11.12.2025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C76C96-AC9E-8648-3DF3-402A271C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0BA76E-151F-9CD3-593D-9E21F54B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F884-8F47-44FB-AA50-16EA03197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87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32D89AC-BC58-1F84-2AFB-15CF24B2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693B67-9C1F-2A9B-88F7-9B66E5375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243618-D54F-E60D-3EF3-589FA52A8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A08DD5-7D78-4A2B-8F19-0560E7F47703}" type="datetimeFigureOut">
              <a:rPr lang="cs-CZ" smtClean="0"/>
              <a:t>11.12.2025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D4483C-7BE6-7946-6BBE-64C7B0B97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CDC7BE-0431-ADC1-FDD2-1833C999B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59F884-8F47-44FB-AA50-16EA03197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19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conomicgeography.c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Obrázek 30" descr="Obsah obrázku stůl, barevné, drak, zdobené&#10;&#10;Popis byl vytvořen automaticky">
            <a:extLst>
              <a:ext uri="{FF2B5EF4-FFF2-40B4-BE49-F238E27FC236}">
                <a16:creationId xmlns:a16="http://schemas.microsoft.com/office/drawing/2014/main" id="{8361816A-E89B-4A6B-AE8A-B546C1D1A1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1" r="-1" b="8548"/>
          <a:stretch>
            <a:fillRect/>
          </a:stretch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44" name="Group 48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45" name="Freeform: Shape 49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50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48" name="Freeform: Shape 52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27023E0-99A8-4D87-9479-724DB7AAE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551037"/>
            <a:ext cx="5021782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300" b="1">
                <a:solidFill>
                  <a:schemeClr val="tx2"/>
                </a:solidFill>
              </a:rPr>
              <a:t>Význam inovačních infrastruktur pro regionální rozvoj a současné trendy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F7B8F3-87F3-4BFA-ADF1-764F55F2E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247" y="4551037"/>
            <a:ext cx="4926411" cy="1509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b="1" dirty="0">
                <a:solidFill>
                  <a:schemeClr val="tx2"/>
                </a:solidFill>
              </a:rPr>
              <a:t>Viktor Květoň</a:t>
            </a:r>
          </a:p>
          <a:p>
            <a:pPr algn="l"/>
            <a:r>
              <a:rPr lang="en-US" sz="1300" b="1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Centrum </a:t>
            </a:r>
            <a:r>
              <a:rPr lang="en-US" sz="1300" b="1" dirty="0" err="1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ekonomické</a:t>
            </a:r>
            <a:r>
              <a:rPr lang="en-US" sz="1300" b="1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300" b="1" dirty="0" err="1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geografie</a:t>
            </a:r>
            <a:r>
              <a:rPr lang="en-US" sz="1300" b="1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 </a:t>
            </a:r>
            <a:r>
              <a:rPr lang="en-US" sz="1300" b="1" dirty="0" err="1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regionálního</a:t>
            </a:r>
            <a:r>
              <a:rPr lang="en-US" sz="1300" b="1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300" b="1" dirty="0" err="1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rozvoje</a:t>
            </a:r>
            <a:endParaRPr lang="en-US" sz="1300" b="1" dirty="0">
              <a:solidFill>
                <a:schemeClr val="tx2"/>
              </a:solidFill>
            </a:endParaRPr>
          </a:p>
          <a:p>
            <a:pPr algn="l"/>
            <a:r>
              <a:rPr lang="en-US" sz="1300" b="1" dirty="0" err="1">
                <a:solidFill>
                  <a:schemeClr val="tx2"/>
                </a:solidFill>
              </a:rPr>
              <a:t>Univerzita</a:t>
            </a:r>
            <a:r>
              <a:rPr lang="en-US" sz="1300" b="1" dirty="0">
                <a:solidFill>
                  <a:schemeClr val="tx2"/>
                </a:solidFill>
              </a:rPr>
              <a:t> Karlova, </a:t>
            </a:r>
            <a:r>
              <a:rPr lang="en-US" sz="1300" b="1" dirty="0" err="1">
                <a:solidFill>
                  <a:schemeClr val="tx2"/>
                </a:solidFill>
              </a:rPr>
              <a:t>PřF</a:t>
            </a:r>
            <a:r>
              <a:rPr lang="cs-CZ" sz="1300" b="1" dirty="0">
                <a:solidFill>
                  <a:schemeClr val="tx2"/>
                </a:solidFill>
              </a:rPr>
              <a:t>, </a:t>
            </a:r>
            <a:r>
              <a:rPr lang="en-US" sz="1300" b="1" dirty="0">
                <a:solidFill>
                  <a:schemeClr val="tx2"/>
                </a:solidFill>
              </a:rPr>
              <a:t>Katedra </a:t>
            </a:r>
            <a:r>
              <a:rPr lang="en-US" sz="1300" b="1" dirty="0" err="1">
                <a:solidFill>
                  <a:schemeClr val="tx2"/>
                </a:solidFill>
              </a:rPr>
              <a:t>sociální</a:t>
            </a:r>
            <a:r>
              <a:rPr lang="en-US" sz="1300" b="1" dirty="0">
                <a:solidFill>
                  <a:schemeClr val="tx2"/>
                </a:solidFill>
              </a:rPr>
              <a:t> </a:t>
            </a:r>
            <a:r>
              <a:rPr lang="en-US" sz="1300" b="1" dirty="0" err="1">
                <a:solidFill>
                  <a:schemeClr val="tx2"/>
                </a:solidFill>
              </a:rPr>
              <a:t>geografie</a:t>
            </a:r>
            <a:r>
              <a:rPr lang="en-US" sz="1300" b="1" dirty="0">
                <a:solidFill>
                  <a:schemeClr val="tx2"/>
                </a:solidFill>
              </a:rPr>
              <a:t> a </a:t>
            </a:r>
            <a:r>
              <a:rPr lang="en-US" sz="1300" b="1" dirty="0" err="1">
                <a:solidFill>
                  <a:schemeClr val="tx2"/>
                </a:solidFill>
              </a:rPr>
              <a:t>regionálního</a:t>
            </a:r>
            <a:r>
              <a:rPr lang="en-US" sz="1300" b="1" dirty="0">
                <a:solidFill>
                  <a:schemeClr val="tx2"/>
                </a:solidFill>
              </a:rPr>
              <a:t> </a:t>
            </a:r>
            <a:r>
              <a:rPr lang="en-US" sz="1300" b="1" dirty="0" err="1">
                <a:solidFill>
                  <a:schemeClr val="tx2"/>
                </a:solidFill>
              </a:rPr>
              <a:t>rozvoje</a:t>
            </a:r>
            <a:endParaRPr lang="en-US" sz="1300" b="1" dirty="0">
              <a:solidFill>
                <a:schemeClr val="tx2"/>
              </a:solidFill>
            </a:endParaRPr>
          </a:p>
          <a:p>
            <a:pPr algn="l"/>
            <a:r>
              <a:rPr lang="en-US" sz="1300" dirty="0">
                <a:solidFill>
                  <a:schemeClr val="tx2"/>
                </a:solidFill>
              </a:rPr>
              <a:t>Praha, 11. 12. 2025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D5476B7-BEF3-48BA-AF97-358EF0B9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2DC25EE-239B-4C5F-AAD1-255A7D5F1EE2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0831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459" y="-63680"/>
            <a:ext cx="12396917" cy="6985360"/>
          </a:xfrm>
          <a:custGeom>
            <a:avLst/>
            <a:gdLst/>
            <a:ahLst/>
            <a:cxnLst/>
            <a:rect l="l" t="t" r="r" b="b"/>
            <a:pathLst>
              <a:path w="18595376" h="10478040">
                <a:moveTo>
                  <a:pt x="0" y="0"/>
                </a:moveTo>
                <a:lnTo>
                  <a:pt x="18595376" y="0"/>
                </a:lnTo>
                <a:lnTo>
                  <a:pt x="18595376" y="10478040"/>
                </a:lnTo>
                <a:lnTo>
                  <a:pt x="0" y="10478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TextBox 3"/>
          <p:cNvSpPr txBox="1"/>
          <p:nvPr/>
        </p:nvSpPr>
        <p:spPr>
          <a:xfrm>
            <a:off x="812800" y="774700"/>
            <a:ext cx="8684448" cy="395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980" dirty="0">
                <a:solidFill>
                  <a:srgbClr val="FF0000"/>
                </a:solidFill>
                <a:latin typeface="Inter"/>
              </a:rPr>
              <a:t>“the key challenge in designing supportive policies is to get the process of engagement </a:t>
            </a:r>
            <a:r>
              <a:rPr lang="cs-CZ" sz="3980" dirty="0" err="1">
                <a:solidFill>
                  <a:srgbClr val="FF0000"/>
                </a:solidFill>
                <a:latin typeface="Inter"/>
              </a:rPr>
              <a:t>of</a:t>
            </a:r>
            <a:r>
              <a:rPr lang="cs-CZ" sz="3980" dirty="0">
                <a:solidFill>
                  <a:srgbClr val="FF0000"/>
                </a:solidFill>
                <a:latin typeface="Inter"/>
              </a:rPr>
              <a:t> </a:t>
            </a:r>
            <a:r>
              <a:rPr lang="cs-CZ" sz="3980" dirty="0" err="1">
                <a:solidFill>
                  <a:srgbClr val="FF0000"/>
                </a:solidFill>
                <a:latin typeface="Inter"/>
              </a:rPr>
              <a:t>stakeholders</a:t>
            </a:r>
            <a:r>
              <a:rPr lang="cs-CZ" sz="3980" dirty="0">
                <a:solidFill>
                  <a:srgbClr val="FF0000"/>
                </a:solidFill>
                <a:latin typeface="Inter"/>
              </a:rPr>
              <a:t> </a:t>
            </a:r>
            <a:r>
              <a:rPr lang="en-US" sz="3980" dirty="0">
                <a:solidFill>
                  <a:srgbClr val="FF0000"/>
                </a:solidFill>
                <a:latin typeface="Inter"/>
              </a:rPr>
              <a:t>right rather than obsessing about particular policy instruments”</a:t>
            </a:r>
            <a:endParaRPr lang="cs-CZ" sz="3980" dirty="0">
              <a:solidFill>
                <a:srgbClr val="FF0000"/>
              </a:solidFill>
              <a:latin typeface="Inte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99431" y="5410200"/>
            <a:ext cx="11176000" cy="1060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cs-CZ" sz="2000" dirty="0">
                <a:solidFill>
                  <a:srgbClr val="FFFFFF"/>
                </a:solidFill>
                <a:latin typeface="Inter Bold"/>
              </a:rPr>
              <a:t>Kevin Morgan (2017, p. 571)</a:t>
            </a:r>
          </a:p>
          <a:p>
            <a:pPr>
              <a:lnSpc>
                <a:spcPts val="2800"/>
              </a:lnSpc>
            </a:pPr>
            <a:r>
              <a:rPr lang="en-US" sz="2133" dirty="0"/>
              <a:t>Professor of Governance and Development in the School of Geography and Planning at Cardiff University, </a:t>
            </a:r>
            <a:r>
              <a:rPr lang="cs-CZ" sz="2133" dirty="0" err="1"/>
              <a:t>former</a:t>
            </a:r>
            <a:r>
              <a:rPr lang="en-US" sz="2133" dirty="0"/>
              <a:t> </a:t>
            </a:r>
            <a:r>
              <a:rPr lang="cs-CZ" sz="2133" dirty="0"/>
              <a:t>Vice-d</a:t>
            </a:r>
            <a:r>
              <a:rPr lang="en-US" sz="2133" dirty="0" err="1"/>
              <a:t>ean</a:t>
            </a:r>
            <a:r>
              <a:rPr lang="en-US" sz="2133" dirty="0"/>
              <a:t> of </a:t>
            </a:r>
            <a:r>
              <a:rPr lang="cs-CZ" sz="2133" dirty="0"/>
              <a:t>E</a:t>
            </a:r>
            <a:r>
              <a:rPr lang="en-US" sz="2133" dirty="0" err="1"/>
              <a:t>ngagement</a:t>
            </a:r>
            <a:endParaRPr lang="en-US" sz="2000" dirty="0">
              <a:solidFill>
                <a:srgbClr val="FFFFFF"/>
              </a:solidFill>
              <a:latin typeface="Inter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689" name="Rectangle 7168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2" name="Nadpis 1">
            <a:extLst>
              <a:ext uri="{FF2B5EF4-FFF2-40B4-BE49-F238E27FC236}">
                <a16:creationId xmlns:a16="http://schemas.microsoft.com/office/drawing/2014/main" id="{7A432017-978A-4E6A-9213-B8BCC8985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altLang="cs-CZ" sz="3400" b="1" dirty="0"/>
              <a:t>Shrnutí: hlavní důvody, proč posilovat RIS </a:t>
            </a:r>
            <a:r>
              <a:rPr lang="cs-CZ" altLang="cs-CZ" sz="2000" b="1" dirty="0"/>
              <a:t>(a inovační infrastrukturu)</a:t>
            </a:r>
          </a:p>
        </p:txBody>
      </p:sp>
      <p:sp>
        <p:nvSpPr>
          <p:cNvPr id="71683" name="Zástupný obsah 2">
            <a:extLst>
              <a:ext uri="{FF2B5EF4-FFF2-40B4-BE49-F238E27FC236}">
                <a16:creationId xmlns:a16="http://schemas.microsoft.com/office/drawing/2014/main" id="{3C7871E7-ABDF-FC98-99A8-058ECF315F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1) Úspěch firmy, univ., apod. nezáleží jen na ní, ale i na kvalitě okolí</a:t>
            </a:r>
          </a:p>
          <a:p>
            <a:pPr marL="0" indent="0"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2) Souvislost mezi kvalitou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reg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inov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systému a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pozicí firem v GPN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tj. způsob zapojení do glob. ekonomiky</a:t>
            </a:r>
          </a:p>
          <a:p>
            <a:pPr marL="0" indent="0"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Souvislost mezi kvalitou </a:t>
            </a:r>
            <a:r>
              <a:rPr lang="cs-CZ" alt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reg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inovačního systému a schopností reagovat na velké společenské výzvy </a:t>
            </a:r>
          </a:p>
          <a:p>
            <a:r>
              <a:rPr lang="cs-CZ" altLang="en-US" sz="2000" b="1" dirty="0">
                <a:latin typeface="Corbel" panose="020B0503020204020204" pitchFamily="34" charset="0"/>
              </a:rPr>
              <a:t>Základní znaky úspěšných inovačních systémů: </a:t>
            </a:r>
            <a:r>
              <a:rPr lang="cs-CZ" altLang="en-US" sz="2000" dirty="0">
                <a:latin typeface="Corbel" panose="020B0503020204020204" pitchFamily="34" charset="0"/>
              </a:rPr>
              <a:t>silní aktéři + jejich kritická velikost, intenzivní mezinárodní, národní a regionální spolupráce, schopnost identifikovat rizika a potenciál a reagovat na ně + rozvinutá inovační infrastruktura</a:t>
            </a:r>
          </a:p>
          <a:p>
            <a:endParaRPr lang="cs-CZ" altLang="en-US" sz="2000" dirty="0">
              <a:latin typeface="Corbel" panose="020B0503020204020204" pitchFamily="34" charset="0"/>
            </a:endParaRPr>
          </a:p>
          <a:p>
            <a:endParaRPr lang="cs-CZ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E3F9A58-FDED-61CD-3992-A722ED334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" r="20321"/>
          <a:stretch>
            <a:fillRect/>
          </a:stretch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Zástupný symbol pro číslo snímku 3">
            <a:extLst>
              <a:ext uri="{FF2B5EF4-FFF2-40B4-BE49-F238E27FC236}">
                <a16:creationId xmlns:a16="http://schemas.microsoft.com/office/drawing/2014/main" id="{B4D2B4EB-4999-B7EE-9A90-E14D66A181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8FCA77C1-AB09-407E-9462-EDF648B204A5}" type="slidenum">
              <a:rPr lang="cs-CZ" altLang="cs-CZ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11</a:t>
            </a:fld>
            <a:endParaRPr lang="cs-CZ" altLang="cs-CZ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24593-53DE-7133-B3D6-6D4A903EC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4804D0-4932-94D8-FAD1-5C2B6CB8C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Viktor Květoň</a:t>
            </a:r>
          </a:p>
          <a:p>
            <a:endParaRPr lang="cs-CZ" dirty="0"/>
          </a:p>
          <a:p>
            <a:endParaRPr lang="cs-CZ" sz="1800" dirty="0"/>
          </a:p>
          <a:p>
            <a:endParaRPr lang="cs-CZ" dirty="0"/>
          </a:p>
        </p:txBody>
      </p:sp>
      <p:pic>
        <p:nvPicPr>
          <p:cNvPr id="5" name="Obrázok 10" descr="Obrázok, na ktorom je kruh, text, písmo, logo&#10;&#10;Obsah vygenerovaný pomocou AI môže byť nesprávny.">
            <a:extLst>
              <a:ext uri="{FF2B5EF4-FFF2-40B4-BE49-F238E27FC236}">
                <a16:creationId xmlns:a16="http://schemas.microsoft.com/office/drawing/2014/main" id="{7510BAE5-FB43-C249-4F84-CF0DEC25B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52" y="5735637"/>
            <a:ext cx="3964958" cy="1042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87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60F08-C880-4EC9-8B34-2C3BD3C5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38" y="695812"/>
            <a:ext cx="3410712" cy="1106424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Corbel" panose="020B0503020204020204" pitchFamily="34" charset="0"/>
              </a:rPr>
              <a:t>Regionální inovační systém (RIS)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B8953A-8C27-43EB-9502-258DD08FF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75" y="1902279"/>
            <a:ext cx="4345598" cy="488224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P. </a:t>
            </a:r>
            <a:r>
              <a:rPr lang="cs-CZ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Cooke</a:t>
            </a:r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si na základě studia zdrojů konkurenceschopnosti Walesu, Bádenska-Württemberska a dalších uvědomil:</a:t>
            </a:r>
          </a:p>
          <a:p>
            <a:pPr>
              <a:lnSpc>
                <a:spcPct val="80000"/>
              </a:lnSpc>
            </a:pPr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1)  jak významnou roli v inovačním procesu může hrát </a:t>
            </a:r>
            <a:r>
              <a:rPr lang="cs-CZ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intenzivní spolupráce</a:t>
            </a:r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mezi vzájemně prostorově i sociokulturně blízkými firmami, </a:t>
            </a:r>
          </a:p>
          <a:p>
            <a:pPr>
              <a:lnSpc>
                <a:spcPct val="80000"/>
              </a:lnSpc>
            </a:pPr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2) i jak významnou roli mohou hrát regiony, za předpokladu, že mají dostatečné </a:t>
            </a:r>
            <a:r>
              <a:rPr lang="cs-CZ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zdroje, kompetence a know-how</a:t>
            </a:r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(+ </a:t>
            </a:r>
            <a:r>
              <a:rPr lang="cs-CZ" alt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respekt u ostatních aktérů</a:t>
            </a:r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!)</a:t>
            </a:r>
          </a:p>
          <a:p>
            <a:pPr>
              <a:spcBef>
                <a:spcPts val="600"/>
              </a:spcBef>
              <a:defRPr/>
            </a:pPr>
            <a:endParaRPr lang="cs-CZ" altLang="en-US" sz="1600" b="1" dirty="0">
              <a:latin typeface="Corbel" panose="020B0503020204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cs-CZ" altLang="en-US" sz="1600" b="1" dirty="0">
                <a:latin typeface="Corbel" panose="020B0503020204020204" pitchFamily="34" charset="0"/>
              </a:rPr>
              <a:t>Dva hlavní subsystémy: 1) znalosti generující a 2) znalosti zhodnocující </a:t>
            </a:r>
          </a:p>
          <a:p>
            <a:pPr>
              <a:spcBef>
                <a:spcPts val="600"/>
              </a:spcBef>
              <a:defRPr/>
            </a:pPr>
            <a:r>
              <a:rPr lang="cs-CZ" altLang="en-US" sz="1600" b="1" dirty="0">
                <a:latin typeface="Corbel" panose="020B0503020204020204" pitchFamily="34" charset="0"/>
              </a:rPr>
              <a:t>Způsob a intenzita propojení</a:t>
            </a:r>
            <a:r>
              <a:rPr lang="cs-CZ" altLang="en-US" sz="1600" dirty="0">
                <a:latin typeface="Corbel" panose="020B0503020204020204" pitchFamily="34" charset="0"/>
              </a:rPr>
              <a:t> subsystémů a jejich vzájemná </a:t>
            </a:r>
            <a:r>
              <a:rPr lang="cs-CZ" altLang="en-US" sz="1600" b="1" dirty="0">
                <a:latin typeface="Corbel" panose="020B0503020204020204" pitchFamily="34" charset="0"/>
              </a:rPr>
              <a:t>komplementarita</a:t>
            </a:r>
            <a:r>
              <a:rPr lang="cs-CZ" altLang="en-US" sz="1600" dirty="0">
                <a:latin typeface="Corbel" panose="020B0503020204020204" pitchFamily="34" charset="0"/>
              </a:rPr>
              <a:t> + </a:t>
            </a:r>
            <a:r>
              <a:rPr lang="cs-CZ" altLang="en-US" sz="1600" b="1" dirty="0">
                <a:latin typeface="Corbel" panose="020B0503020204020204" pitchFamily="34" charset="0"/>
              </a:rPr>
              <a:t>vazby na aktéry vně regionu</a:t>
            </a:r>
            <a:r>
              <a:rPr lang="cs-CZ" altLang="en-US" sz="1600" dirty="0">
                <a:latin typeface="Corbel" panose="020B050302020402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cs-CZ" altLang="en-US" sz="1600" b="1" dirty="0">
                <a:latin typeface="Corbel" panose="020B0503020204020204" pitchFamily="34" charset="0"/>
              </a:rPr>
              <a:t>+ 3) Institucionální rámec RIS</a:t>
            </a:r>
            <a:r>
              <a:rPr lang="cs-CZ" altLang="en-US" sz="1600" dirty="0">
                <a:latin typeface="Corbel" panose="020B0503020204020204" pitchFamily="34" charset="0"/>
              </a:rPr>
              <a:t>: důvěra, intenzita spolupráce, kvalita vzdělávacího systému, stimulační politiky, schopnosti osobností/leaderů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cs-CZ" altLang="en-US" sz="1600" dirty="0">
                <a:latin typeface="Corbel" panose="020B0503020204020204" pitchFamily="34" charset="0"/>
              </a:rPr>
              <a:t>+ </a:t>
            </a:r>
            <a:r>
              <a:rPr lang="cs-CZ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(Ostatní) regionální aktiva</a:t>
            </a:r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tj. </a:t>
            </a:r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kromě lidských zdrojů, výrobních aktiv (technologie a související dovednosti), </a:t>
            </a:r>
            <a:r>
              <a:rPr lang="cs-CZ" alt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inovační infrastruktura aj.</a:t>
            </a:r>
            <a:endParaRPr lang="cs-CZ" alt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cs-CZ" altLang="en-US" sz="1600" dirty="0">
              <a:latin typeface="Corbel" panose="020B0503020204020204" pitchFamily="34" charset="0"/>
            </a:endParaRPr>
          </a:p>
          <a:p>
            <a:pPr>
              <a:spcBef>
                <a:spcPts val="600"/>
              </a:spcBef>
            </a:pPr>
            <a:endParaRPr lang="cs-CZ" sz="1100" dirty="0"/>
          </a:p>
        </p:txBody>
      </p:sp>
      <p:pic>
        <p:nvPicPr>
          <p:cNvPr id="9" name="Zástupný symbol pro obsah 4">
            <a:extLst>
              <a:ext uri="{FF2B5EF4-FFF2-40B4-BE49-F238E27FC236}">
                <a16:creationId xmlns:a16="http://schemas.microsoft.com/office/drawing/2014/main" id="{93336F93-BD34-47D0-9F8A-D5FFC1714F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5721" r="6110"/>
          <a:stretch/>
        </p:blipFill>
        <p:spPr>
          <a:xfrm>
            <a:off x="4747573" y="1115151"/>
            <a:ext cx="7377751" cy="5017387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2416D9-B0E7-4D1F-98A6-1392E60A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1D645CA-2322-45CA-9886-200B5E71036D}" type="slidenum">
              <a:rPr lang="cs-CZ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cs-CZ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A728CE-B924-4611-A609-1F6093990E84}"/>
              </a:ext>
            </a:extLst>
          </p:cNvPr>
          <p:cNvSpPr txBox="1"/>
          <p:nvPr/>
        </p:nvSpPr>
        <p:spPr>
          <a:xfrm>
            <a:off x="4949190" y="5974445"/>
            <a:ext cx="6656832" cy="45271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cs-CZ" sz="1400">
                <a:solidFill>
                  <a:srgbClr val="FFFFFF"/>
                </a:solidFill>
              </a:rPr>
              <a:t>Zdroj: </a:t>
            </a:r>
            <a:r>
              <a:rPr lang="cs-CZ" sz="1400" err="1">
                <a:solidFill>
                  <a:srgbClr val="FFFFFF"/>
                </a:solidFill>
              </a:rPr>
              <a:t>Cooke</a:t>
            </a:r>
            <a:r>
              <a:rPr lang="cs-CZ" sz="1400">
                <a:solidFill>
                  <a:srgbClr val="FFFFFF"/>
                </a:solidFill>
              </a:rPr>
              <a:t> &amp; </a:t>
            </a:r>
            <a:r>
              <a:rPr lang="cs-CZ" sz="1400" err="1">
                <a:solidFill>
                  <a:srgbClr val="FFFFFF"/>
                </a:solidFill>
              </a:rPr>
              <a:t>Piccaluga</a:t>
            </a:r>
            <a:r>
              <a:rPr lang="cs-CZ" sz="1400">
                <a:solidFill>
                  <a:srgbClr val="FFFFFF"/>
                </a:solidFill>
              </a:rPr>
              <a:t>, 2004</a:t>
            </a:r>
          </a:p>
        </p:txBody>
      </p:sp>
    </p:spTree>
    <p:extLst>
      <p:ext uri="{BB962C8B-B14F-4D97-AF65-F5344CB8AC3E}">
        <p14:creationId xmlns:p14="http://schemas.microsoft.com/office/powerpoint/2010/main" val="338355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60F08-C880-4EC9-8B34-2C3BD3C5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78" y="619612"/>
            <a:ext cx="3410712" cy="110642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Základní myšlenkou RIS je: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B8953A-8C27-43EB-9502-258DD08FF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75" y="2120540"/>
            <a:ext cx="4345598" cy="4236654"/>
          </a:xfrm>
        </p:spPr>
        <p:txBody>
          <a:bodyPr>
            <a:normAutofit fontScale="85000" lnSpcReduction="10000"/>
          </a:bodyPr>
          <a:lstStyle/>
          <a:p>
            <a:r>
              <a:rPr lang="cs-CZ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úspěch aktéra </a:t>
            </a:r>
            <a:r>
              <a:rPr lang="cs-CZ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(firma, výzkumná organizace…)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nezávisí jen na jeho schopnostech a zdrojích, ale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 na kvalitě jeho okolí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cs-CZ" altLang="cs-CZ" sz="1800" dirty="0"/>
              <a:t>mezi prostorově blízkými aktéry probíhá </a:t>
            </a:r>
            <a:r>
              <a:rPr lang="cs-CZ" altLang="cs-CZ" sz="1800" b="1" dirty="0"/>
              <a:t>vzájemné učení </a:t>
            </a:r>
            <a:r>
              <a:rPr lang="cs-CZ" altLang="cs-CZ" sz="1800" dirty="0"/>
              <a:t>(záměrné i spontánní)</a:t>
            </a:r>
          </a:p>
          <a:p>
            <a:r>
              <a:rPr lang="cs-CZ" altLang="cs-CZ" sz="1800" dirty="0"/>
              <a:t>existuje úzká </a:t>
            </a:r>
            <a:r>
              <a:rPr lang="cs-CZ" altLang="cs-CZ" sz="1800" b="1" dirty="0"/>
              <a:t>souvislost mezi kvalitou RIS</a:t>
            </a:r>
            <a:r>
              <a:rPr lang="cs-CZ" altLang="cs-CZ" sz="1800" dirty="0"/>
              <a:t> </a:t>
            </a:r>
            <a:r>
              <a:rPr lang="cs-CZ" altLang="cs-CZ" sz="1800" b="1" dirty="0"/>
              <a:t>a</a:t>
            </a:r>
            <a:r>
              <a:rPr lang="cs-CZ" altLang="cs-CZ" sz="1800" dirty="0"/>
              <a:t> pozicí firem v GPN</a:t>
            </a:r>
            <a:endParaRPr lang="cs-CZ" altLang="cs-CZ" sz="1800" b="1" dirty="0"/>
          </a:p>
          <a:p>
            <a:r>
              <a:rPr lang="cs-CZ" altLang="cs-CZ" sz="1800" dirty="0"/>
              <a:t>zásadní pro RIS je </a:t>
            </a:r>
            <a:r>
              <a:rPr lang="cs-CZ" altLang="cs-CZ" sz="1800" b="1" dirty="0"/>
              <a:t>existence leaderů</a:t>
            </a:r>
            <a:r>
              <a:rPr lang="cs-CZ" altLang="cs-CZ" sz="1800" dirty="0"/>
              <a:t>, kteří mají </a:t>
            </a:r>
            <a:r>
              <a:rPr lang="cs-CZ" altLang="cs-CZ" sz="1800" b="1" dirty="0"/>
              <a:t>ambici, vizi</a:t>
            </a:r>
            <a:r>
              <a:rPr lang="cs-CZ" altLang="cs-CZ" sz="1800" dirty="0"/>
              <a:t>, jsou schopni dosahovat </a:t>
            </a:r>
            <a:r>
              <a:rPr lang="cs-CZ" altLang="cs-CZ" sz="1800" b="1" dirty="0"/>
              <a:t>konsensu</a:t>
            </a:r>
            <a:r>
              <a:rPr lang="cs-CZ" altLang="cs-CZ" sz="1800" dirty="0"/>
              <a:t> a </a:t>
            </a:r>
            <a:r>
              <a:rPr lang="cs-CZ" altLang="cs-CZ" sz="1800" b="1" dirty="0"/>
              <a:t>cítí spoluzodpovědnost </a:t>
            </a:r>
            <a:r>
              <a:rPr lang="cs-CZ" altLang="cs-CZ" sz="1800" dirty="0"/>
              <a:t>za regionální inovační ekosystém</a:t>
            </a:r>
            <a:endParaRPr lang="cs-CZ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kvalitu RIS zásadním způsobem ovlivňuje 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kvalita institucionálního rámce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 širším pojetí (podpůrné politiky, kvalita vzdělávacího systému, celková atmosféra v regionu…) a kvalita regionálních aktiv, např. podpůrné 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inovační infrastruktury</a:t>
            </a:r>
          </a:p>
          <a:p>
            <a:endParaRPr lang="cs-CZ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cs-CZ" sz="1100" dirty="0"/>
          </a:p>
        </p:txBody>
      </p:sp>
      <p:pic>
        <p:nvPicPr>
          <p:cNvPr id="9" name="Zástupný symbol pro obsah 4">
            <a:extLst>
              <a:ext uri="{FF2B5EF4-FFF2-40B4-BE49-F238E27FC236}">
                <a16:creationId xmlns:a16="http://schemas.microsoft.com/office/drawing/2014/main" id="{93336F93-BD34-47D0-9F8A-D5FFC1714F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5721" r="6110"/>
          <a:stretch/>
        </p:blipFill>
        <p:spPr>
          <a:xfrm>
            <a:off x="4747573" y="1115151"/>
            <a:ext cx="7377751" cy="5017387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2416D9-B0E7-4D1F-98A6-1392E60A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1D645CA-2322-45CA-9886-200B5E71036D}" type="slidenum">
              <a:rPr lang="cs-CZ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cs-CZ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A728CE-B924-4611-A609-1F6093990E84}"/>
              </a:ext>
            </a:extLst>
          </p:cNvPr>
          <p:cNvSpPr txBox="1"/>
          <p:nvPr/>
        </p:nvSpPr>
        <p:spPr>
          <a:xfrm>
            <a:off x="4949190" y="5974445"/>
            <a:ext cx="6656832" cy="45271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cs-CZ" sz="1400">
                <a:solidFill>
                  <a:srgbClr val="FFFFFF"/>
                </a:solidFill>
              </a:rPr>
              <a:t>Zdroj: </a:t>
            </a:r>
            <a:r>
              <a:rPr lang="cs-CZ" sz="1400" err="1">
                <a:solidFill>
                  <a:srgbClr val="FFFFFF"/>
                </a:solidFill>
              </a:rPr>
              <a:t>Cooke</a:t>
            </a:r>
            <a:r>
              <a:rPr lang="cs-CZ" sz="1400">
                <a:solidFill>
                  <a:srgbClr val="FFFFFF"/>
                </a:solidFill>
              </a:rPr>
              <a:t> &amp; </a:t>
            </a:r>
            <a:r>
              <a:rPr lang="cs-CZ" sz="1400" err="1">
                <a:solidFill>
                  <a:srgbClr val="FFFFFF"/>
                </a:solidFill>
              </a:rPr>
              <a:t>Piccaluga</a:t>
            </a:r>
            <a:r>
              <a:rPr lang="cs-CZ" sz="1400">
                <a:solidFill>
                  <a:srgbClr val="FFFFFF"/>
                </a:solidFill>
              </a:rPr>
              <a:t>, 2004</a:t>
            </a:r>
          </a:p>
        </p:txBody>
      </p:sp>
    </p:spTree>
    <p:extLst>
      <p:ext uri="{BB962C8B-B14F-4D97-AF65-F5344CB8AC3E}">
        <p14:creationId xmlns:p14="http://schemas.microsoft.com/office/powerpoint/2010/main" val="294722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19DA70-ADDE-AB47-A780-F17EB431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3181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 dirty="0"/>
              <a:t>Vědecko-technické parky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1B0A3D-6E92-D2C6-2B99-76561EB99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6797405" cy="5486400"/>
          </a:xfrm>
        </p:spPr>
        <p:txBody>
          <a:bodyPr>
            <a:normAutofit fontScale="92500" lnSpcReduction="10000"/>
          </a:bodyPr>
          <a:lstStyle/>
          <a:p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Výsledky lze hodnotit  spíše z dlouhodobého hlediska</a:t>
            </a:r>
          </a:p>
          <a:p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Ale britské zkušenosti (D. </a:t>
            </a:r>
            <a:r>
              <a:rPr lang="cs-CZ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Massey</a:t>
            </a:r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): replikace regionálního vzorce! </a:t>
            </a:r>
          </a:p>
          <a:p>
            <a:r>
              <a:rPr lang="cs-CZ" sz="1600" dirty="0"/>
              <a:t>Cambridge Science Park - vědomá inspirace americkými science parky z 50.–60. let</a:t>
            </a:r>
          </a:p>
          <a:p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Masivní růst science parků (módní vlna)</a:t>
            </a:r>
          </a:p>
          <a:p>
            <a:r>
              <a:rPr lang="cs-CZ" sz="1600" dirty="0"/>
              <a:t>Formálně to tedy vypadalo skvěle: univerzita + park + spin-</a:t>
            </a:r>
            <a:r>
              <a:rPr lang="cs-CZ" sz="1600" dirty="0" err="1"/>
              <a:t>offy</a:t>
            </a:r>
            <a:r>
              <a:rPr lang="cs-CZ" sz="1600" dirty="0"/>
              <a:t> + nové firmy = regionální rozvoj</a:t>
            </a:r>
          </a:p>
          <a:p>
            <a:pPr lvl="1"/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ALE nejúspěšnější parky v již rozvinutých oblastech </a:t>
            </a:r>
            <a:r>
              <a:rPr lang="cs-CZ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vers</a:t>
            </a:r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deindustrializov</a:t>
            </a:r>
            <a:r>
              <a:rPr lang="cs-CZ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regiony střední a severní Anglie</a:t>
            </a:r>
          </a:p>
          <a:p>
            <a:pPr lvl="1"/>
            <a:r>
              <a:rPr lang="cs-CZ" sz="1600" dirty="0"/>
              <a:t>parky nezměnily mapu rozvoje, jen </a:t>
            </a:r>
            <a:r>
              <a:rPr lang="cs-CZ" sz="1600" b="1" dirty="0"/>
              <a:t>posílily existující dělbu práce mezi regiony</a:t>
            </a:r>
          </a:p>
          <a:p>
            <a:pPr lvl="1"/>
            <a:r>
              <a:rPr lang="cs-CZ" sz="1600" dirty="0"/>
              <a:t>VTP často působily jako </a:t>
            </a:r>
            <a:r>
              <a:rPr lang="cs-CZ" sz="1600" b="1" dirty="0"/>
              <a:t>„ostrovy prosperity“</a:t>
            </a:r>
            <a:r>
              <a:rPr lang="cs-CZ" sz="1600" dirty="0"/>
              <a:t> – slabé propojení na místní ekonomiku a pracovní trh</a:t>
            </a:r>
            <a:endParaRPr lang="cs-CZ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600" dirty="0"/>
          </a:p>
          <a:p>
            <a:r>
              <a:rPr lang="cs-CZ" sz="1600" dirty="0"/>
              <a:t>Mj. i proto: od „budov“ k ekosystémům a službám</a:t>
            </a:r>
          </a:p>
          <a:p>
            <a:pPr lvl="1"/>
            <a:r>
              <a:rPr lang="cs-CZ" sz="1600" dirty="0"/>
              <a:t>Science &amp; technology parky se transformují na </a:t>
            </a:r>
            <a:r>
              <a:rPr lang="cs-CZ" sz="1600" b="1" dirty="0"/>
              <a:t>inovační distrikty / </a:t>
            </a:r>
            <a:r>
              <a:rPr lang="cs-CZ" sz="1600" b="1" dirty="0" err="1"/>
              <a:t>areas</a:t>
            </a:r>
            <a:r>
              <a:rPr lang="cs-CZ" sz="1600" b="1" dirty="0"/>
              <a:t> </a:t>
            </a:r>
            <a:r>
              <a:rPr lang="cs-CZ" sz="1600" b="1" dirty="0" err="1"/>
              <a:t>of</a:t>
            </a:r>
            <a:r>
              <a:rPr lang="cs-CZ" sz="1600" b="1" dirty="0"/>
              <a:t> </a:t>
            </a:r>
            <a:r>
              <a:rPr lang="cs-CZ" sz="1600" b="1" dirty="0" err="1"/>
              <a:t>innovation</a:t>
            </a:r>
            <a:r>
              <a:rPr lang="cs-CZ" sz="1600" dirty="0"/>
              <a:t> – místo izolovaných areálů vznikají městské čtvrti, kde se míchají firmy, univerzity, bydlení i služby</a:t>
            </a:r>
          </a:p>
          <a:p>
            <a:pPr lvl="1"/>
            <a:r>
              <a:rPr lang="cs-CZ" sz="1600" dirty="0"/>
              <a:t>Nejde o obsazenost metrů čtverečních, ale kvalitu </a:t>
            </a:r>
            <a:r>
              <a:rPr lang="cs-CZ" sz="1600" b="1" dirty="0"/>
              <a:t>služeb pro firmy a start-upy</a:t>
            </a:r>
            <a:r>
              <a:rPr lang="cs-CZ" sz="1600" dirty="0"/>
              <a:t> (poradenství, internacionalizace, IP…)</a:t>
            </a:r>
          </a:p>
          <a:p>
            <a:pPr lvl="1"/>
            <a:r>
              <a:rPr lang="cs-CZ" sz="1600" dirty="0"/>
              <a:t>Budování komunity před budovami</a:t>
            </a:r>
          </a:p>
          <a:p>
            <a:endParaRPr lang="cs-CZ" sz="1000" dirty="0"/>
          </a:p>
          <a:p>
            <a:pPr marL="0" indent="0">
              <a:buNone/>
            </a:pPr>
            <a:endParaRPr lang="cs-CZ" sz="1000" dirty="0"/>
          </a:p>
        </p:txBody>
      </p:sp>
      <p:pic>
        <p:nvPicPr>
          <p:cNvPr id="5" name="Obrázek 4" descr="Obsah obrázku text, Obal knihy, grafický design, plakát&#10;&#10;Obsah generovaný pomocí AI může být nesprávný.">
            <a:extLst>
              <a:ext uri="{FF2B5EF4-FFF2-40B4-BE49-F238E27FC236}">
                <a16:creationId xmlns:a16="http://schemas.microsoft.com/office/drawing/2014/main" id="{7626D73C-ECF4-41E7-E92B-DFF8048DE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309" y="168168"/>
            <a:ext cx="2376116" cy="3168155"/>
          </a:xfrm>
          <a:prstGeom prst="rect">
            <a:avLst/>
          </a:prstGeom>
        </p:spPr>
      </p:pic>
      <p:pic>
        <p:nvPicPr>
          <p:cNvPr id="9" name="Obrázek 8" descr="Obsah obrázku Letecké snímkování, ve vzduchu, Pohled z ptačí perspektivy, venku&#10;&#10;Obsah generovaný pomocí AI může být nesprávný.">
            <a:extLst>
              <a:ext uri="{FF2B5EF4-FFF2-40B4-BE49-F238E27FC236}">
                <a16:creationId xmlns:a16="http://schemas.microsoft.com/office/drawing/2014/main" id="{C9206FB4-1755-4A42-D538-469B8C315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56" y="3567929"/>
            <a:ext cx="3995623" cy="268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1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82D170-AD47-7787-43E7-356A893F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dirty="0"/>
              <a:t>Tematická specializace infrastruktur?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C3FFE4-7268-848B-EEBA-F29B9D7EA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1700" b="1" dirty="0"/>
              <a:t>Specializované inovační huby zaměřené na konkrétní technologickou oblast</a:t>
            </a:r>
          </a:p>
          <a:p>
            <a:pPr lvl="1"/>
            <a:r>
              <a:rPr lang="cs-CZ" sz="1700" b="1" dirty="0"/>
              <a:t>biotechnologie, AI, </a:t>
            </a:r>
            <a:r>
              <a:rPr lang="cs-CZ" sz="1700" b="1" dirty="0" err="1"/>
              <a:t>clean</a:t>
            </a:r>
            <a:r>
              <a:rPr lang="cs-CZ" sz="1700" b="1" dirty="0"/>
              <a:t>-tech..</a:t>
            </a:r>
          </a:p>
          <a:p>
            <a:pPr lvl="1"/>
            <a:r>
              <a:rPr lang="cs-CZ" sz="1700" dirty="0"/>
              <a:t>zvyšuje se míra spolupráce a efektivita – firmy s příbuzným zaměřením mohou snáze navazovat partnerství, sdílet zdroje a infrastrukturu (např. specializované laboratoře, testovací zařízení, datová centra)</a:t>
            </a:r>
          </a:p>
          <a:p>
            <a:pPr lvl="1"/>
            <a:r>
              <a:rPr lang="cs-CZ" sz="1700" dirty="0"/>
              <a:t>Zrychluje se inovační cyklus</a:t>
            </a:r>
          </a:p>
          <a:p>
            <a:pPr lvl="1"/>
            <a:r>
              <a:rPr lang="cs-CZ" sz="1700" dirty="0"/>
              <a:t>Doloženy znalostní </a:t>
            </a:r>
            <a:r>
              <a:rPr lang="cs-CZ" sz="1700" dirty="0" err="1"/>
              <a:t>přelévací</a:t>
            </a:r>
            <a:r>
              <a:rPr lang="cs-CZ" sz="1700" dirty="0"/>
              <a:t> efekty </a:t>
            </a:r>
            <a:r>
              <a:rPr lang="cs-CZ" sz="1700" i="1" dirty="0"/>
              <a:t>(„</a:t>
            </a:r>
            <a:r>
              <a:rPr lang="cs-CZ" sz="1700" i="1" dirty="0" err="1"/>
              <a:t>Knowledge</a:t>
            </a:r>
            <a:r>
              <a:rPr lang="cs-CZ" sz="1700" i="1" dirty="0"/>
              <a:t> </a:t>
            </a:r>
            <a:r>
              <a:rPr lang="cs-CZ" sz="1700" i="1" dirty="0" err="1"/>
              <a:t>spillover</a:t>
            </a:r>
            <a:r>
              <a:rPr lang="cs-CZ" sz="1700" i="1" dirty="0"/>
              <a:t>“)</a:t>
            </a:r>
          </a:p>
          <a:p>
            <a:r>
              <a:rPr lang="cs-CZ" sz="1700" u="sng" dirty="0"/>
              <a:t>ALE </a:t>
            </a:r>
            <a:r>
              <a:rPr lang="en-US" sz="1700" u="sng" dirty="0"/>
              <a:t>"One size does not fit all„</a:t>
            </a:r>
            <a:r>
              <a:rPr lang="cs-CZ" sz="1700" u="sng" dirty="0"/>
              <a:t> </a:t>
            </a:r>
            <a:r>
              <a:rPr lang="cs-CZ" sz="1200" dirty="0"/>
              <a:t>(</a:t>
            </a:r>
            <a:r>
              <a:rPr lang="cs-CZ" sz="1200" dirty="0" err="1"/>
              <a:t>Todtling</a:t>
            </a:r>
            <a:r>
              <a:rPr lang="cs-CZ" sz="1200" dirty="0"/>
              <a:t>, </a:t>
            </a:r>
            <a:r>
              <a:rPr lang="cs-CZ" sz="1200" dirty="0" err="1"/>
              <a:t>Trippl</a:t>
            </a:r>
            <a:r>
              <a:rPr lang="cs-CZ" sz="1200" dirty="0"/>
              <a:t> 2005)</a:t>
            </a:r>
          </a:p>
          <a:p>
            <a:r>
              <a:rPr lang="cs-CZ" sz="1700" dirty="0"/>
              <a:t>Dokonalá znalost  území - monitoring</a:t>
            </a:r>
          </a:p>
        </p:txBody>
      </p:sp>
      <p:pic>
        <p:nvPicPr>
          <p:cNvPr id="5" name="Picture 4" descr="Skladování a výroba očkovacích látek">
            <a:extLst>
              <a:ext uri="{FF2B5EF4-FFF2-40B4-BE49-F238E27FC236}">
                <a16:creationId xmlns:a16="http://schemas.microsoft.com/office/drawing/2014/main" id="{61D6F20C-267C-C78F-E9B9-F388FDC221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55" r="21951" b="-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0504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EEA425-CD33-0E3F-5209-91171C94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07" y="133350"/>
            <a:ext cx="6002110" cy="1495425"/>
          </a:xfrm>
        </p:spPr>
        <p:txBody>
          <a:bodyPr>
            <a:normAutofit/>
          </a:bodyPr>
          <a:lstStyle/>
          <a:p>
            <a:r>
              <a:rPr lang="cs-CZ" sz="3400" dirty="0"/>
              <a:t>Inovační infrastruktura - zaostřeno na regiony – decentralizace </a:t>
            </a:r>
            <a:r>
              <a:rPr lang="cs-CZ" sz="1400" dirty="0"/>
              <a:t>(nejen RIS 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DB40EC-9431-A853-E2EA-8CC002ED0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7" y="1762124"/>
            <a:ext cx="6974541" cy="50958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Cooke</a:t>
            </a:r>
            <a:r>
              <a:rPr lang="cs-CZ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(2004), že je to právě </a:t>
            </a:r>
            <a:r>
              <a:rPr lang="cs-CZ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regionální úroveň, která je klíčová pro dosažení konkurenceschopnosti</a:t>
            </a:r>
            <a:r>
              <a:rPr lang="cs-CZ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v současném globalizovaném světě. </a:t>
            </a:r>
          </a:p>
          <a:p>
            <a:r>
              <a:rPr lang="cs-CZ" sz="1200" dirty="0"/>
              <a:t>Trend rozptylu inovačních aktivit do více regionů, mimo tradiční metropole</a:t>
            </a:r>
          </a:p>
          <a:p>
            <a:r>
              <a:rPr lang="cs-CZ" sz="1200" b="1" dirty="0" err="1"/>
              <a:t>Regional</a:t>
            </a:r>
            <a:r>
              <a:rPr lang="cs-CZ" sz="1200" b="1" dirty="0"/>
              <a:t> Technology and Innovation </a:t>
            </a:r>
            <a:r>
              <a:rPr lang="cs-CZ" sz="1200" b="1" dirty="0" err="1"/>
              <a:t>Hubs</a:t>
            </a:r>
            <a:r>
              <a:rPr lang="cs-CZ" sz="1200" b="1" dirty="0"/>
              <a:t> (2023) </a:t>
            </a:r>
          </a:p>
          <a:p>
            <a:pPr lvl="1"/>
            <a:r>
              <a:rPr lang="cs-CZ" sz="1200" dirty="0"/>
              <a:t>Cílené regionální programy podporující vznik inovačních </a:t>
            </a:r>
            <a:r>
              <a:rPr lang="cs-CZ" sz="1200" dirty="0" err="1"/>
              <a:t>hubů</a:t>
            </a:r>
            <a:r>
              <a:rPr lang="cs-CZ" sz="1200" dirty="0"/>
              <a:t> i mimo hlavní města</a:t>
            </a:r>
          </a:p>
          <a:p>
            <a:pPr lvl="1"/>
            <a:r>
              <a:rPr lang="cs-CZ" sz="1200" dirty="0"/>
              <a:t>Tyto tech huby propojují místní průmysl, regionální univerzity a další aktéry a cílí na tvorbu kvalitních pracovních míst v regionech.</a:t>
            </a:r>
          </a:p>
          <a:p>
            <a:pPr marL="457200" lvl="1" indent="0">
              <a:buNone/>
            </a:pPr>
            <a:endParaRPr lang="cs-CZ" sz="1200" dirty="0"/>
          </a:p>
          <a:p>
            <a:r>
              <a:rPr lang="en-US" sz="1200" b="1" dirty="0"/>
              <a:t>Beating the Casino: Conceptualizing an Anchoring-based Third Route to Regional Development</a:t>
            </a:r>
            <a:r>
              <a:rPr lang="cs-CZ" sz="1200" b="1" dirty="0"/>
              <a:t> (Gong a kol 2024)</a:t>
            </a:r>
          </a:p>
          <a:p>
            <a:pPr lvl="1"/>
            <a:r>
              <a:rPr lang="cs-CZ" sz="1200" dirty="0" err="1"/>
              <a:t>Ningde</a:t>
            </a:r>
            <a:r>
              <a:rPr lang="cs-CZ" sz="1200" dirty="0"/>
              <a:t> - zaostalý region bez silné průmyslové tradice, který se během zhruba dekády stal </a:t>
            </a:r>
            <a:r>
              <a:rPr lang="cs-CZ" sz="1200" b="1" dirty="0"/>
              <a:t>globálním centrem výroby baterií pro elektromobily</a:t>
            </a:r>
          </a:p>
          <a:p>
            <a:pPr lvl="1"/>
            <a:r>
              <a:rPr lang="cs-CZ" sz="1200" dirty="0"/>
              <a:t>Místní vláda dlouho nevěděla, jaký průmysl rozvíjet, ale </a:t>
            </a:r>
            <a:r>
              <a:rPr lang="cs-CZ" sz="1200" b="1" dirty="0"/>
              <a:t>cíleně zvala úspěšné podnikatele pocházející z </a:t>
            </a:r>
            <a:r>
              <a:rPr lang="cs-CZ" sz="1200" b="1" dirty="0" err="1"/>
              <a:t>Ningde</a:t>
            </a:r>
            <a:r>
              <a:rPr lang="cs-CZ" sz="1200" dirty="0"/>
              <a:t>, aby investovali „doma“</a:t>
            </a:r>
          </a:p>
          <a:p>
            <a:pPr lvl="2"/>
            <a:r>
              <a:rPr lang="cs-CZ" sz="1200" b="1" dirty="0"/>
              <a:t>ATL/CATL (osobní vazby, balík pobídek, inovační infrastruktura) – přivezli technologie a kvalifikované zaměstnance – dnes atraktivní pro talenty)</a:t>
            </a:r>
          </a:p>
          <a:p>
            <a:pPr lvl="1"/>
            <a:r>
              <a:rPr lang="cs-CZ" sz="1200" b="1" dirty="0"/>
              <a:t>Význam inovační infrastruktury (průmyslová zóna, technologický park, ale i cíleně založené školy, provinciální laboratoře) – aktivní transformace </a:t>
            </a:r>
            <a:r>
              <a:rPr lang="cs-CZ" sz="1200" b="1" dirty="0" err="1"/>
              <a:t>RISu</a:t>
            </a:r>
            <a:r>
              <a:rPr lang="cs-CZ" sz="1200" b="1" dirty="0"/>
              <a:t> pro přicházející firmy</a:t>
            </a:r>
          </a:p>
          <a:p>
            <a:pPr lvl="1"/>
            <a:r>
              <a:rPr lang="cs-CZ" sz="1200" b="1" dirty="0"/>
              <a:t>Není to návod typu „zkopíruj </a:t>
            </a:r>
            <a:r>
              <a:rPr lang="cs-CZ" sz="1200" b="1" dirty="0" err="1"/>
              <a:t>Ningde</a:t>
            </a:r>
            <a:r>
              <a:rPr lang="cs-CZ" sz="1200" b="1" dirty="0"/>
              <a:t>“ (mnoho specifik)</a:t>
            </a:r>
            <a:r>
              <a:rPr lang="cs-CZ" sz="1200" dirty="0"/>
              <a:t>, ale analytický rámec</a:t>
            </a:r>
          </a:p>
          <a:p>
            <a:pPr lvl="1"/>
            <a:r>
              <a:rPr lang="cs-CZ" sz="1200" dirty="0"/>
              <a:t>„</a:t>
            </a:r>
            <a:r>
              <a:rPr lang="cs-CZ" sz="1200" dirty="0" err="1"/>
              <a:t>anchoring-based</a:t>
            </a:r>
            <a:r>
              <a:rPr lang="cs-CZ" sz="1200" dirty="0"/>
              <a:t>“ přístup dává periferním regionům </a:t>
            </a:r>
            <a:r>
              <a:rPr lang="cs-CZ" sz="1200" b="1" dirty="0"/>
              <a:t>nadějnější možnost rychlé transformace</a:t>
            </a:r>
            <a:r>
              <a:rPr lang="cs-CZ" sz="1200" dirty="0"/>
              <a:t> než čistě „endogenní pomalá diverzifikace“ (postupné budování vnitřních kapacit) nebo pasivní napojení na globální řetězce a velké firmy</a:t>
            </a:r>
          </a:p>
        </p:txBody>
      </p:sp>
      <p:pic>
        <p:nvPicPr>
          <p:cNvPr id="7" name="Obrázek 6" descr="Obsah obrázku text, mapa, snímek obrazovky, atlas&#10;&#10;Obsah generovaný pomocí AI může být nesprávný.">
            <a:extLst>
              <a:ext uri="{FF2B5EF4-FFF2-40B4-BE49-F238E27FC236}">
                <a16:creationId xmlns:a16="http://schemas.microsoft.com/office/drawing/2014/main" id="{F239F570-A79A-9031-3EF8-968A1F055C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49" r="22754" b="2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0058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5">
            <a:extLst>
              <a:ext uri="{FF2B5EF4-FFF2-40B4-BE49-F238E27FC236}">
                <a16:creationId xmlns:a16="http://schemas.microsoft.com/office/drawing/2014/main" id="{ADBC7D63-EFC6-453F-9744-B2A7FE70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9D4CFF-ADFE-4A33-9C55-638191147603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19B35F1-153C-4BC6-B20C-85504F08F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5521" y="1"/>
            <a:ext cx="8641654" cy="692149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Living Lab</a:t>
            </a:r>
            <a:r>
              <a:rPr lang="en-GB" altLang="en-US" sz="3200" dirty="0"/>
              <a:t> </a:t>
            </a:r>
            <a:r>
              <a:rPr lang="cs-CZ" altLang="en-US" sz="3200" dirty="0"/>
              <a:t>(živé laboratoře) </a:t>
            </a:r>
            <a:r>
              <a:rPr lang="cs-CZ" altLang="en-US" sz="2400" dirty="0"/>
              <a:t>W. </a:t>
            </a:r>
            <a:r>
              <a:rPr lang="cs-CZ" altLang="en-US" sz="2400" dirty="0" err="1"/>
              <a:t>Mitchell</a:t>
            </a:r>
            <a:r>
              <a:rPr lang="cs-CZ" altLang="en-US" sz="2400" dirty="0"/>
              <a:t>, MIT</a:t>
            </a:r>
            <a:endParaRPr lang="en-GB" altLang="en-US" sz="2400" dirty="0"/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E5449D0-30E8-4DF7-9FB5-39C338D25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070" y="2047460"/>
            <a:ext cx="10177495" cy="467401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Smyslem živých laboratoří je: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přímé zapojení zákazníků či uživatelů do testování</a:t>
            </a:r>
            <a:r>
              <a:rPr lang="cs-CZ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příp. vývoje produktů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2) testování nových přístupů a technologií v omezeném měřítku.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Vychází z myšlenky, že spokojenost zákazníka je rozhodující pro komerční úspěch a ze skutečnosti, že zapojení velkého počtu lidí usnadní </a:t>
            </a: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i) generování nových námětů,</a:t>
            </a:r>
            <a:r>
              <a:rPr lang="cs-CZ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cs-CZ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využití jejich znalostí</a:t>
            </a:r>
            <a:r>
              <a:rPr lang="cs-CZ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cs-CZ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zvýší užitečnost produktu (SW)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inovace jsou tedy tvořeny a prověřovány v mnoho-kontextovém a skutečném prostředí.</a:t>
            </a:r>
          </a:p>
          <a:p>
            <a:pPr lvl="1"/>
            <a:r>
              <a:rPr lang="cs-CZ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Vývojáři a uživatelé „pracují společně“ </a:t>
            </a:r>
          </a:p>
          <a:p>
            <a:pPr lvl="1"/>
            <a:r>
              <a:rPr lang="cs-CZ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rel</a:t>
            </a:r>
            <a:r>
              <a:rPr lang="cs-CZ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časté v ICT oborech – jde především o design, ergonomii a funkčnost (uživatelská přívětivost, beta-verze). </a:t>
            </a:r>
          </a:p>
          <a:p>
            <a:pPr>
              <a:lnSpc>
                <a:spcPct val="80000"/>
              </a:lnSpc>
            </a:pPr>
            <a:r>
              <a:rPr lang="el-GR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přístup „</a:t>
            </a:r>
            <a:r>
              <a:rPr lang="cs-CZ" alt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cs-CZ" alt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innovators</a:t>
            </a: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“ x technology – </a:t>
            </a:r>
            <a:r>
              <a:rPr lang="cs-CZ" alt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r>
              <a:rPr lang="cs-C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přístup</a:t>
            </a:r>
            <a:endParaRPr lang="en-GB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Příklady: </a:t>
            </a:r>
          </a:p>
          <a:p>
            <a:pPr lvl="1">
              <a:lnSpc>
                <a:spcPct val="80000"/>
              </a:lnSpc>
            </a:pPr>
            <a:r>
              <a:rPr lang="cs-CZ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testování aplikací do mobilů</a:t>
            </a:r>
          </a:p>
          <a:p>
            <a:pPr lvl="1">
              <a:lnSpc>
                <a:spcPct val="80000"/>
              </a:lnSpc>
            </a:pPr>
            <a:r>
              <a:rPr lang="cs-CZ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testování vybavení domácností: i) high-tech, </a:t>
            </a:r>
            <a:r>
              <a:rPr lang="cs-CZ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cs-CZ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pro starší lidi či postižené (i systémy otevírání dveří a vůbec pohyb postižených v nákupních centrech)</a:t>
            </a:r>
          </a:p>
          <a:p>
            <a:pPr lvl="1"/>
            <a:endParaRPr lang="cs-CZ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B269241-EB20-1148-7155-C5D93039A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61" y="717687"/>
            <a:ext cx="10791825" cy="9620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58DD73-4FEB-6DB0-BA3C-9EECEF947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/>
              <a:t>Inovační infrastruktury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584157-7DC5-997C-2FA4-9BBC99D44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1400" dirty="0"/>
              <a:t>Důležitý prvek RIS, ale nikoliv jediný..</a:t>
            </a:r>
          </a:p>
          <a:p>
            <a:r>
              <a:rPr lang="cs-CZ" sz="1400" dirty="0"/>
              <a:t>Nejen, jestli inovační infrastruktura je nebo není, ALE jakou plní funkci (kredibilita, respekt, lidé..)</a:t>
            </a:r>
          </a:p>
          <a:p>
            <a:endParaRPr lang="cs-CZ" sz="1400" b="1" dirty="0"/>
          </a:p>
          <a:p>
            <a:r>
              <a:rPr lang="cs-CZ" sz="1400" b="1" dirty="0"/>
              <a:t>Relace s univerzitami jsou důležitý „driver“ úspěchu</a:t>
            </a:r>
            <a:r>
              <a:rPr lang="cs-CZ" sz="1400" dirty="0"/>
              <a:t> parků a inovačních distriktů</a:t>
            </a:r>
          </a:p>
          <a:p>
            <a:pPr lvl="1"/>
            <a:r>
              <a:rPr lang="cs-CZ" sz="1400" dirty="0"/>
              <a:t>Trend je propojovat </a:t>
            </a:r>
            <a:r>
              <a:rPr lang="cs-CZ" sz="1400" b="1" dirty="0"/>
              <a:t>výzkumné infrastruktury</a:t>
            </a:r>
            <a:r>
              <a:rPr lang="cs-CZ" sz="1400" dirty="0"/>
              <a:t> (</a:t>
            </a:r>
            <a:r>
              <a:rPr lang="cs-CZ" sz="1400" dirty="0" err="1"/>
              <a:t>core</a:t>
            </a:r>
            <a:r>
              <a:rPr lang="cs-CZ" sz="1400" dirty="0"/>
              <a:t> </a:t>
            </a:r>
            <a:r>
              <a:rPr lang="cs-CZ" sz="1400" dirty="0" err="1"/>
              <a:t>facilities</a:t>
            </a:r>
            <a:r>
              <a:rPr lang="cs-CZ" sz="1400" dirty="0"/>
              <a:t>, </a:t>
            </a:r>
            <a:r>
              <a:rPr lang="cs-CZ" sz="1400" dirty="0" err="1"/>
              <a:t>testbedy</a:t>
            </a:r>
            <a:r>
              <a:rPr lang="cs-CZ" sz="1400" dirty="0"/>
              <a:t>, </a:t>
            </a:r>
            <a:r>
              <a:rPr lang="cs-CZ" sz="1400" dirty="0" err="1"/>
              <a:t>living</a:t>
            </a:r>
            <a:r>
              <a:rPr lang="cs-CZ" sz="1400" dirty="0"/>
              <a:t> </a:t>
            </a:r>
            <a:r>
              <a:rPr lang="cs-CZ" sz="1400" dirty="0" err="1"/>
              <a:t>laby</a:t>
            </a:r>
            <a:r>
              <a:rPr lang="cs-CZ" sz="1400" dirty="0"/>
              <a:t>) přímo s byznysem – často v režimu </a:t>
            </a:r>
            <a:r>
              <a:rPr lang="cs-CZ" sz="1400" dirty="0" err="1"/>
              <a:t>shared</a:t>
            </a:r>
            <a:r>
              <a:rPr lang="cs-CZ" sz="1400" dirty="0"/>
              <a:t> </a:t>
            </a:r>
            <a:r>
              <a:rPr lang="cs-CZ" sz="1400" dirty="0" err="1"/>
              <a:t>facilities</a:t>
            </a:r>
            <a:r>
              <a:rPr lang="cs-CZ" sz="1400" dirty="0"/>
              <a:t> / otevřených laboratoří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Ale rozdíl post-soc. ekonomik a zemí/regionů s rozvinutějším RIS!</a:t>
            </a:r>
          </a:p>
          <a:p>
            <a:pPr lvl="1"/>
            <a:r>
              <a:rPr lang="cs-CZ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Př. </a:t>
            </a:r>
            <a:r>
              <a:rPr lang="cs-CZ" alt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Sillicon</a:t>
            </a:r>
            <a:r>
              <a:rPr lang="cs-CZ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Valley</a:t>
            </a:r>
            <a:r>
              <a:rPr lang="cs-CZ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iniciativa prorektora </a:t>
            </a:r>
            <a:r>
              <a:rPr lang="cs-CZ" alt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Stanfordovy</a:t>
            </a:r>
            <a:r>
              <a:rPr lang="cs-CZ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Univerzity (</a:t>
            </a:r>
            <a:r>
              <a:rPr lang="cs-CZ" alt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Frededrika</a:t>
            </a:r>
            <a:r>
              <a:rPr lang="cs-CZ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Termana</a:t>
            </a:r>
            <a:r>
              <a:rPr lang="cs-CZ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/>
            <a:endParaRPr lang="cs-CZ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E372E-614D-6514-39F8-6583206D5D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16" r="23844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1960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A4CF22-4E0C-E9AB-1C12-172F74AF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/>
              <a:t>Finanční modely a kombinované financování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EDCCA8-DB44-9BE4-1ECD-4929A004B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1600" dirty="0"/>
              <a:t>Kombinované modely financování - silný trend kombinovat veřejné, soukromé a filantropické zdroje – granty, úvěry, kapitálové vstupy, daňové pobídky, PPP</a:t>
            </a:r>
          </a:p>
          <a:p>
            <a:r>
              <a:rPr lang="cs-CZ" sz="1600" dirty="0"/>
              <a:t>Veřejný sektor (vlády) často vystupuje jako iniciátor a </a:t>
            </a:r>
            <a:r>
              <a:rPr lang="cs-CZ" sz="1600" dirty="0" err="1"/>
              <a:t>spolufinancovatel</a:t>
            </a:r>
            <a:r>
              <a:rPr lang="cs-CZ" sz="1600" dirty="0"/>
              <a:t>, který přitáhne i soukromý kapitál.</a:t>
            </a:r>
          </a:p>
          <a:p>
            <a:pPr lvl="1"/>
            <a:r>
              <a:rPr lang="cs-CZ" sz="1600" dirty="0"/>
              <a:t>Stabilnější </a:t>
            </a:r>
            <a:r>
              <a:rPr lang="cs-CZ" sz="1600" b="1" dirty="0"/>
              <a:t>udržitelnost</a:t>
            </a:r>
          </a:p>
          <a:p>
            <a:pPr lvl="1"/>
            <a:r>
              <a:rPr lang="cs-CZ" sz="1600" b="1" dirty="0"/>
              <a:t>Pokračující finanční podpora a stabilní podmínky</a:t>
            </a:r>
            <a:r>
              <a:rPr lang="cs-CZ" sz="1600" dirty="0"/>
              <a:t> jsou nutné k překonání bariér – bez nich parky obtížně rozšiřují služby a ztrácejí mezinárodní konkurenceschopnost </a:t>
            </a:r>
          </a:p>
          <a:p>
            <a:r>
              <a:rPr lang="cs-CZ" sz="1600" b="1" dirty="0" err="1"/>
              <a:t>Deep</a:t>
            </a:r>
            <a:r>
              <a:rPr lang="cs-CZ" sz="1600" b="1" dirty="0"/>
              <a:t>-tech inkubátor – Izrael (2024) - </a:t>
            </a:r>
            <a:r>
              <a:rPr lang="cs-CZ" sz="1600" dirty="0"/>
              <a:t>stát vyčleňuje významné granty a současně vyžaduje několikanásobné spolufinancování od privátních investorů</a:t>
            </a:r>
          </a:p>
          <a:p>
            <a:pPr lvl="1"/>
            <a:r>
              <a:rPr lang="cs-CZ" sz="1600" dirty="0"/>
              <a:t>desítky špičkových </a:t>
            </a:r>
            <a:r>
              <a:rPr lang="cs-CZ" sz="1600" dirty="0" err="1"/>
              <a:t>deep</a:t>
            </a:r>
            <a:r>
              <a:rPr lang="cs-CZ" sz="1600" dirty="0"/>
              <a:t>-tech startupů</a:t>
            </a:r>
          </a:p>
        </p:txBody>
      </p:sp>
      <p:pic>
        <p:nvPicPr>
          <p:cNvPr id="5" name="Picture 4" descr="Kalkulačka, pero, kompas, peníze a papír s grafy, které jsou vytištěny">
            <a:extLst>
              <a:ext uri="{FF2B5EF4-FFF2-40B4-BE49-F238E27FC236}">
                <a16:creationId xmlns:a16="http://schemas.microsoft.com/office/drawing/2014/main" id="{8B749385-1F05-8233-08B7-21012EB5A1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180" r="25957" b="-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35046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43.3|36.6|32.6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1344</Words>
  <Application>Microsoft Office PowerPoint</Application>
  <PresentationFormat>Širokoúhlá obrazovka</PresentationFormat>
  <Paragraphs>106</Paragraphs>
  <Slides>12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Corbel</vt:lpstr>
      <vt:lpstr>Inter</vt:lpstr>
      <vt:lpstr>Inter Bold</vt:lpstr>
      <vt:lpstr>Motiv Office</vt:lpstr>
      <vt:lpstr>Význam inovačních infrastruktur pro regionální rozvoj a současné trendy</vt:lpstr>
      <vt:lpstr>Regionální inovační systém (RIS)</vt:lpstr>
      <vt:lpstr>Základní myšlenkou RIS je: </vt:lpstr>
      <vt:lpstr>Vědecko-technické parky</vt:lpstr>
      <vt:lpstr>Tematická specializace infrastruktur?</vt:lpstr>
      <vt:lpstr>Inovační infrastruktura - zaostřeno na regiony – decentralizace (nejen RIS 3)</vt:lpstr>
      <vt:lpstr>Living Lab (živé laboratoře) W. Mitchell, MIT</vt:lpstr>
      <vt:lpstr>Inovační infrastruktury</vt:lpstr>
      <vt:lpstr>Finanční modely a kombinované financování</vt:lpstr>
      <vt:lpstr>Prezentace aplikace PowerPoint</vt:lpstr>
      <vt:lpstr>Shrnutí: hlavní důvody, proč posilovat RIS (a inovační infrastrukturu)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Květoň Viktor</dc:creator>
  <cp:lastModifiedBy>Květoň Viktor</cp:lastModifiedBy>
  <cp:revision>4</cp:revision>
  <dcterms:created xsi:type="dcterms:W3CDTF">2025-12-04T09:50:54Z</dcterms:created>
  <dcterms:modified xsi:type="dcterms:W3CDTF">2025-12-10T23:39:28Z</dcterms:modified>
</cp:coreProperties>
</file>