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915" r:id="rId3"/>
    <p:sldMasterId id="2147484976" r:id="rId4"/>
    <p:sldMasterId id="2147485206" r:id="rId5"/>
  </p:sldMasterIdLst>
  <p:notesMasterIdLst>
    <p:notesMasterId r:id="rId17"/>
  </p:notesMasterIdLst>
  <p:handoutMasterIdLst>
    <p:handoutMasterId r:id="rId18"/>
  </p:handoutMasterIdLst>
  <p:sldIdLst>
    <p:sldId id="551" r:id="rId6"/>
    <p:sldId id="575" r:id="rId7"/>
    <p:sldId id="597" r:id="rId8"/>
    <p:sldId id="596" r:id="rId9"/>
    <p:sldId id="610" r:id="rId10"/>
    <p:sldId id="606" r:id="rId11"/>
    <p:sldId id="589" r:id="rId12"/>
    <p:sldId id="591" r:id="rId13"/>
    <p:sldId id="661" r:id="rId14"/>
    <p:sldId id="662" r:id="rId15"/>
    <p:sldId id="658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1">
          <p15:clr>
            <a:srgbClr val="A4A3A4"/>
          </p15:clr>
        </p15:guide>
        <p15:guide id="2" orient="horz" pos="3843">
          <p15:clr>
            <a:srgbClr val="A4A3A4"/>
          </p15:clr>
        </p15:guide>
        <p15:guide id="3" orient="horz" pos="3562">
          <p15:clr>
            <a:srgbClr val="A4A3A4"/>
          </p15:clr>
        </p15:guide>
        <p15:guide id="4" pos="5481">
          <p15:clr>
            <a:srgbClr val="A4A3A4"/>
          </p15:clr>
        </p15:guide>
        <p15:guide id="5" pos="280">
          <p15:clr>
            <a:srgbClr val="A4A3A4"/>
          </p15:clr>
        </p15:guide>
        <p15:guide id="6" pos="1746">
          <p15:clr>
            <a:srgbClr val="A4A3A4"/>
          </p15:clr>
        </p15:guide>
        <p15:guide id="7" pos="1462">
          <p15:clr>
            <a:srgbClr val="A4A3A4"/>
          </p15:clr>
        </p15:guide>
        <p15:guide id="8" pos="3207">
          <p15:clr>
            <a:srgbClr val="A4A3A4"/>
          </p15:clr>
        </p15:guide>
        <p15:guide id="9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zel Robert" initials="WR" lastIdx="1" clrIdx="0">
    <p:extLst>
      <p:ext uri="{19B8F6BF-5375-455C-9EA6-DF929625EA0E}">
        <p15:presenceInfo xmlns:p15="http://schemas.microsoft.com/office/powerpoint/2012/main" userId="S::wenzel@mpo.cz::df2915a7-60a3-4d27-9fc2-a185205c1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202"/>
    <a:srgbClr val="13B5EA"/>
    <a:srgbClr val="004B8D"/>
    <a:srgbClr val="369E1A"/>
    <a:srgbClr val="E30B0B"/>
    <a:srgbClr val="AC0866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9348" autoAdjust="0"/>
  </p:normalViewPr>
  <p:slideViewPr>
    <p:cSldViewPr snapToGrid="0" snapToObjects="1">
      <p:cViewPr varScale="1">
        <p:scale>
          <a:sx n="145" d="100"/>
          <a:sy n="145" d="100"/>
        </p:scale>
        <p:origin x="2190" y="120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1760"/>
    </p:cViewPr>
  </p:sorterViewPr>
  <p:notesViewPr>
    <p:cSldViewPr snapToGrid="0" snapToObjects="1">
      <p:cViewPr varScale="1">
        <p:scale>
          <a:sx n="59" d="100"/>
          <a:sy n="59" d="100"/>
        </p:scale>
        <p:origin x="-1757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8DB4F2-0A91-472A-A732-A95A3E4A17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1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FB207-AB99-459C-B5BD-64A88646DEE8}" type="datetimeFigureOut">
              <a:rPr lang="cs-CZ"/>
              <a:pPr>
                <a:defRPr/>
              </a:pPr>
              <a:t>09.12.2025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F92818-8D4D-4551-8897-5406D51B9C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1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23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1 - úvo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 userDrawn="1"/>
        </p:nvSpPr>
        <p:spPr>
          <a:xfrm>
            <a:off x="4851400" y="2844800"/>
            <a:ext cx="4292600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5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7075"/>
            <a:ext cx="16986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963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>
                <a:solidFill>
                  <a:srgbClr val="004B8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957406"/>
            <a:ext cx="8242300" cy="684803"/>
          </a:xfrm>
        </p:spPr>
        <p:txBody>
          <a:bodyPr lIns="0" tIns="342900" rIns="0" bIns="0">
            <a:spAutoFit/>
          </a:bodyPr>
          <a:lstStyle>
            <a:lvl1pPr marL="0" indent="0" algn="l">
              <a:buNone/>
              <a:defRPr sz="22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1829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7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67544" y="908719"/>
            <a:ext cx="8208912" cy="474595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5991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5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006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-73025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Picture 8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7543" y="596586"/>
            <a:ext cx="8208912" cy="5230056"/>
          </a:xfrm>
        </p:spPr>
        <p:txBody>
          <a:bodyPr lIns="0" tIns="360000" rIns="0" bIns="0"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 sz="2400">
                <a:solidFill>
                  <a:srgbClr val="004B8D"/>
                </a:solidFill>
              </a:defRPr>
            </a:lvl1pPr>
            <a:lvl2pPr marL="742950" indent="-285750" algn="just">
              <a:buFont typeface="Wingdings" pitchFamily="2" charset="2"/>
              <a:buChar char="Ø"/>
              <a:defRPr sz="2000">
                <a:solidFill>
                  <a:srgbClr val="004B8D"/>
                </a:solidFill>
              </a:defRPr>
            </a:lvl2pPr>
            <a:lvl3pPr algn="just">
              <a:defRPr sz="1800">
                <a:solidFill>
                  <a:srgbClr val="004B8D"/>
                </a:solidFill>
              </a:defRPr>
            </a:lvl3pPr>
            <a:lvl4pPr>
              <a:defRPr sz="1600">
                <a:solidFill>
                  <a:srgbClr val="004B8D"/>
                </a:solidFill>
              </a:defRPr>
            </a:lvl4pPr>
            <a:lvl5pPr>
              <a:defRPr sz="1200">
                <a:solidFill>
                  <a:srgbClr val="004B8D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8513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684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2 - 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0"/>
          <p:cNvSpPr/>
          <p:nvPr userDrawn="1"/>
        </p:nvSpPr>
        <p:spPr>
          <a:xfrm>
            <a:off x="4851400" y="2844800"/>
            <a:ext cx="4292600" cy="40132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2320925" y="6021388"/>
            <a:ext cx="2174875" cy="8366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759075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468313" y="5267325"/>
            <a:ext cx="246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000">
                <a:solidFill>
                  <a:prstClr val="white"/>
                </a:solidFill>
              </a:rPr>
              <a:t>29. listopadu, Praha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28349"/>
            <a:ext cx="8400008" cy="553998"/>
          </a:xfrm>
        </p:spPr>
        <p:txBody>
          <a:bodyPr lIns="0" tIns="0" rIns="0" bIns="0" anchor="t">
            <a:spAutoFit/>
          </a:bodyPr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0784" y="2265410"/>
            <a:ext cx="8070031" cy="777136"/>
          </a:xfrm>
        </p:spPr>
        <p:txBody>
          <a:bodyPr lIns="0" tIns="342900" rIns="0" bIns="0">
            <a:sp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09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-73025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Picture 8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7544" y="893135"/>
            <a:ext cx="8208912" cy="4761540"/>
          </a:xfrm>
        </p:spPr>
        <p:txBody>
          <a:bodyPr lIns="0" tIns="360000" rIns="0" bIns="0"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 sz="2400">
                <a:solidFill>
                  <a:srgbClr val="004B8D"/>
                </a:solidFill>
              </a:defRPr>
            </a:lvl1pPr>
            <a:lvl2pPr marL="742950" indent="-285750" algn="just">
              <a:buFont typeface="Wingdings" pitchFamily="2" charset="2"/>
              <a:buChar char="Ø"/>
              <a:defRPr sz="2000">
                <a:solidFill>
                  <a:srgbClr val="004B8D"/>
                </a:solidFill>
              </a:defRPr>
            </a:lvl2pPr>
            <a:lvl3pPr algn="just">
              <a:defRPr sz="1800">
                <a:solidFill>
                  <a:srgbClr val="004B8D"/>
                </a:solidFill>
              </a:defRPr>
            </a:lvl3pPr>
            <a:lvl4pPr>
              <a:defRPr sz="1600">
                <a:solidFill>
                  <a:srgbClr val="004B8D"/>
                </a:solidFill>
              </a:defRPr>
            </a:lvl4pPr>
            <a:lvl5pPr>
              <a:defRPr sz="1200">
                <a:solidFill>
                  <a:srgbClr val="004B8D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4614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67544" y="908719"/>
            <a:ext cx="8208912" cy="474595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4758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0913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2 - 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0"/>
          <p:cNvSpPr/>
          <p:nvPr userDrawn="1"/>
        </p:nvSpPr>
        <p:spPr>
          <a:xfrm>
            <a:off x="4851400" y="2844800"/>
            <a:ext cx="4292600" cy="40132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2320925" y="6021388"/>
            <a:ext cx="2174875" cy="8366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759075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468313" y="5267325"/>
            <a:ext cx="289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000" dirty="0">
                <a:solidFill>
                  <a:prstClr val="white"/>
                </a:solidFill>
              </a:rPr>
              <a:t>18. května 2012, Praha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28349"/>
            <a:ext cx="8400008" cy="553998"/>
          </a:xfrm>
        </p:spPr>
        <p:txBody>
          <a:bodyPr lIns="0" tIns="0" rIns="0" bIns="0" anchor="t">
            <a:spAutoFit/>
          </a:bodyPr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0784" y="2265410"/>
            <a:ext cx="8070031" cy="777136"/>
          </a:xfrm>
        </p:spPr>
        <p:txBody>
          <a:bodyPr lIns="0" tIns="342900" rIns="0" bIns="0">
            <a:sp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7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-73025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Picture 8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7543" y="596586"/>
            <a:ext cx="8208912" cy="5230056"/>
          </a:xfrm>
        </p:spPr>
        <p:txBody>
          <a:bodyPr lIns="0" tIns="360000" rIns="0" bIns="0"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 sz="2400">
                <a:solidFill>
                  <a:srgbClr val="004B8D"/>
                </a:solidFill>
              </a:defRPr>
            </a:lvl1pPr>
            <a:lvl2pPr marL="742950" indent="-285750" algn="just">
              <a:buFont typeface="Wingdings" pitchFamily="2" charset="2"/>
              <a:buChar char="Ø"/>
              <a:defRPr sz="2000">
                <a:solidFill>
                  <a:srgbClr val="004B8D"/>
                </a:solidFill>
              </a:defRPr>
            </a:lvl2pPr>
            <a:lvl3pPr algn="just">
              <a:defRPr sz="1800">
                <a:solidFill>
                  <a:srgbClr val="004B8D"/>
                </a:solidFill>
              </a:defRPr>
            </a:lvl3pPr>
            <a:lvl4pPr>
              <a:defRPr sz="1600">
                <a:solidFill>
                  <a:srgbClr val="004B8D"/>
                </a:solidFill>
              </a:defRPr>
            </a:lvl4pPr>
            <a:lvl5pPr>
              <a:defRPr sz="1200">
                <a:solidFill>
                  <a:srgbClr val="004B8D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851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369332"/>
          </a:xfrm>
        </p:spPr>
        <p:txBody>
          <a:bodyPr lIns="0" tIns="0" rIns="0" bIns="0" anchor="t">
            <a:spAutoFit/>
          </a:bodyPr>
          <a:lstStyle>
            <a:lvl1pPr algn="l">
              <a:defRPr sz="2400">
                <a:solidFill>
                  <a:srgbClr val="B9E0F7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91113" y="815420"/>
            <a:ext cx="3595687" cy="4839255"/>
          </a:xfrm>
        </p:spPr>
        <p:txBody>
          <a:bodyPr lIns="0" tIns="360000" rIns="0" b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3138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67544" y="908719"/>
            <a:ext cx="8208912" cy="474595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5733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684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300" cy="5540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500" y="1000125"/>
            <a:ext cx="8242300" cy="4654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93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91CFC4D-B28B-A53C-892F-944C177F1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11" y="0"/>
            <a:ext cx="915744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090"/>
            <a:ext cx="8242300" cy="46166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444501" y="446090"/>
            <a:ext cx="82423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/>
              <a:t>Kliknutím lze upravit styl.</a:t>
            </a:r>
            <a:endParaRPr lang="cs-CZ" sz="3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444501" y="1061640"/>
            <a:ext cx="8242300" cy="1800000"/>
          </a:xfrm>
          <a:prstGeom prst="rect">
            <a:avLst/>
          </a:prstGeom>
        </p:spPr>
        <p:txBody>
          <a:bodyPr vert="horz" wrap="square" lIns="0" tIns="27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/>
              <a:t>Kliknutím můžete upravit styl předlohy.</a:t>
            </a:r>
            <a:endParaRPr lang="cs-CZ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E5790A-C409-7339-ADE5-B83AD697D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148" y="-1"/>
            <a:ext cx="765852" cy="6858001"/>
          </a:xfrm>
          <a:prstGeom prst="rect">
            <a:avLst/>
          </a:prstGeom>
        </p:spPr>
      </p:pic>
      <p:sp>
        <p:nvSpPr>
          <p:cNvPr id="13" name="Obdélník 6">
            <a:extLst>
              <a:ext uri="{FF2B5EF4-FFF2-40B4-BE49-F238E27FC236}">
                <a16:creationId xmlns:a16="http://schemas.microsoft.com/office/drawing/2014/main" id="{9787E163-5BFB-B94C-5B61-B79B767119C8}"/>
              </a:ext>
            </a:extLst>
          </p:cNvPr>
          <p:cNvSpPr/>
          <p:nvPr userDrawn="1"/>
        </p:nvSpPr>
        <p:spPr>
          <a:xfrm>
            <a:off x="1" y="-1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3828C5D-2658-D870-BE67-7B2A366CA9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809" y="0"/>
            <a:ext cx="8296983" cy="6873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FA88AA-20DC-6A2B-A72A-A3E0EAECA73C}"/>
              </a:ext>
            </a:extLst>
          </p:cNvPr>
          <p:cNvSpPr/>
          <p:nvPr userDrawn="1"/>
        </p:nvSpPr>
        <p:spPr>
          <a:xfrm>
            <a:off x="4824301" y="5286777"/>
            <a:ext cx="2869217" cy="740536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2397D85C-119E-9D33-1115-F2EB71F6A0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1104"/>
          <a:stretch>
            <a:fillRect/>
          </a:stretch>
        </p:blipFill>
        <p:spPr>
          <a:xfrm>
            <a:off x="5351995" y="5945359"/>
            <a:ext cx="1681994" cy="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91CFC4D-B28B-A53C-892F-944C177F1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11" y="0"/>
            <a:ext cx="915744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090"/>
            <a:ext cx="8242300" cy="46166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444501" y="446090"/>
            <a:ext cx="82423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/>
              <a:t>Kliknutím lze upravit styl.</a:t>
            </a:r>
            <a:endParaRPr lang="cs-CZ" sz="3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444501" y="1061640"/>
            <a:ext cx="8242300" cy="1800000"/>
          </a:xfrm>
          <a:prstGeom prst="rect">
            <a:avLst/>
          </a:prstGeom>
        </p:spPr>
        <p:txBody>
          <a:bodyPr vert="horz" wrap="square" lIns="0" tIns="27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 dirty="0"/>
              <a:t>Kliknutím můžete upravit styl předlohy.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E5790A-C409-7339-ADE5-B83AD697D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148" y="-1"/>
            <a:ext cx="765852" cy="6858001"/>
          </a:xfrm>
          <a:prstGeom prst="rect">
            <a:avLst/>
          </a:prstGeom>
        </p:spPr>
      </p:pic>
      <p:sp>
        <p:nvSpPr>
          <p:cNvPr id="13" name="Obdélník 6">
            <a:extLst>
              <a:ext uri="{FF2B5EF4-FFF2-40B4-BE49-F238E27FC236}">
                <a16:creationId xmlns:a16="http://schemas.microsoft.com/office/drawing/2014/main" id="{9787E163-5BFB-B94C-5B61-B79B767119C8}"/>
              </a:ext>
            </a:extLst>
          </p:cNvPr>
          <p:cNvSpPr/>
          <p:nvPr userDrawn="1"/>
        </p:nvSpPr>
        <p:spPr>
          <a:xfrm>
            <a:off x="1" y="-1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FC7A02-7040-8E2B-9839-4D24997343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933" y="-15878"/>
            <a:ext cx="4732504" cy="68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6F26A07-CCD9-A2CD-7841-F72E1E5CF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12" y="0"/>
            <a:ext cx="9157447" cy="68580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20F1E102-DB4A-2E69-B603-D048D4860C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3747" y="2616994"/>
            <a:ext cx="1796865" cy="1624012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D290325-46DB-4306-1771-69C6159ECE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8882" y="2962140"/>
            <a:ext cx="2621570" cy="78158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9C846C8-56B5-0C84-A711-92C46EF733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1457" y="-1"/>
            <a:ext cx="7658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9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61BD25-A7DD-BFED-0ECB-0AAED3DA5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5170" y="0"/>
            <a:ext cx="926917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0187828-6932-1EAC-FCFF-408068FB7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11" y="0"/>
            <a:ext cx="915744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E4C9ADF-F666-31D2-E15A-9DA05373E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1799" y="-1"/>
            <a:ext cx="7658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4EC2171-FDB9-C89D-7062-F269F082C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0" y="0"/>
            <a:ext cx="4721573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090"/>
            <a:ext cx="8242300" cy="46166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444501" y="446090"/>
            <a:ext cx="82423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/>
              <a:t>Kliknutím lze upravit styl.</a:t>
            </a:r>
            <a:endParaRPr lang="cs-CZ" sz="3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444501" y="1061640"/>
            <a:ext cx="8242300" cy="1800000"/>
          </a:xfrm>
          <a:prstGeom prst="rect">
            <a:avLst/>
          </a:prstGeom>
        </p:spPr>
        <p:txBody>
          <a:bodyPr vert="horz" wrap="square" lIns="0" tIns="27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/>
              <a:t>Kliknutím můžete upravit styl předlohy.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34855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2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FCF5D93-98B9-55C6-FC61-F815A5B5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1" y="0"/>
            <a:ext cx="4724999" cy="68629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090"/>
            <a:ext cx="8242300" cy="46166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75790A-2673-F768-DC58-1B86E98BA730}"/>
              </a:ext>
            </a:extLst>
          </p:cNvPr>
          <p:cNvSpPr txBox="1">
            <a:spLocks/>
          </p:cNvSpPr>
          <p:nvPr userDrawn="1"/>
        </p:nvSpPr>
        <p:spPr>
          <a:xfrm>
            <a:off x="444501" y="446090"/>
            <a:ext cx="82423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/>
              <a:t>Kliknutím lze upravit styl.</a:t>
            </a:r>
            <a:endParaRPr lang="cs-CZ" sz="30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309D1D7-E340-39EC-BB6B-25997E9D2A95}"/>
              </a:ext>
            </a:extLst>
          </p:cNvPr>
          <p:cNvSpPr txBox="1">
            <a:spLocks/>
          </p:cNvSpPr>
          <p:nvPr userDrawn="1"/>
        </p:nvSpPr>
        <p:spPr>
          <a:xfrm>
            <a:off x="444501" y="1061640"/>
            <a:ext cx="8242300" cy="1800000"/>
          </a:xfrm>
          <a:prstGeom prst="rect">
            <a:avLst/>
          </a:prstGeom>
        </p:spPr>
        <p:txBody>
          <a:bodyPr vert="horz" wrap="square" lIns="0" tIns="27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00"/>
              <a:t>Kliknutím můžete upravit styl předlohy.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0401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-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56587" cy="369332"/>
          </a:xfrm>
        </p:spPr>
        <p:txBody>
          <a:bodyPr lIns="0" tIns="0" rIns="0" bIns="0" anchor="t">
            <a:spAutoFit/>
          </a:bodyPr>
          <a:lstStyle>
            <a:lvl1pPr algn="l">
              <a:defRPr sz="2400">
                <a:solidFill>
                  <a:srgbClr val="B9E0F7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0"/>
          </p:nvPr>
        </p:nvSpPr>
        <p:spPr>
          <a:xfrm>
            <a:off x="444500" y="815975"/>
            <a:ext cx="8256588" cy="48387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3828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966EA22-A81E-B9C2-2E46-6227AEE4E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0" y="0"/>
            <a:ext cx="472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1ACDB2E-FF5F-9F15-E343-7BA8FDF34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0" y="0"/>
            <a:ext cx="472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1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C75B2F3-26F3-C8BF-A70F-D1009B87D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0" y="0"/>
            <a:ext cx="472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5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N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95C2415-6455-613D-1493-33AB00153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001" y="0"/>
            <a:ext cx="472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4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cný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1" y="1000088"/>
            <a:ext cx="8242300" cy="4654589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3B8E4C-EDFF-E2E1-FAB0-E6E21B4BD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302189"/>
            <a:ext cx="9144000" cy="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cný slide -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3" y="446090"/>
            <a:ext cx="3609975" cy="323165"/>
          </a:xfrm>
        </p:spPr>
        <p:txBody>
          <a:bodyPr lIns="0" tIns="0" rIns="0" bIns="0" anchor="t" anchorCtr="0">
            <a:spAutoFit/>
          </a:bodyPr>
          <a:lstStyle>
            <a:lvl1pPr algn="l">
              <a:defRPr sz="21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1" y="446090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FF8886-6B6A-4DB2-E9D4-6973484A6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302189"/>
            <a:ext cx="9144000" cy="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0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cný slide -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7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0B56A95-B616-4EF0-5D80-EBD59372A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302189"/>
            <a:ext cx="9144000" cy="5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2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4EE302A-6A20-07D0-8B24-FFD387176898}"/>
              </a:ext>
            </a:extLst>
          </p:cNvPr>
          <p:cNvSpPr/>
          <p:nvPr userDrawn="1"/>
        </p:nvSpPr>
        <p:spPr>
          <a:xfrm>
            <a:off x="1" y="-1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EA7B9CDD-CD6B-4890-8F23-29D6F9E7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25B5D7E7-BD34-A127-004E-D5A86D72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F714E5-A375-EE0F-8756-E7E1983E0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8825"/>
            <a:ext cx="9144000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87960AC-6B18-2777-9D36-3A4FC9BF3323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F22DEC39-63DA-34B1-86F8-4F199529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1864989A-05BF-BEF3-8A5D-E8497E909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A469D9-1054-42E4-9113-87FE3BF53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0943"/>
            <a:ext cx="9143999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4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2CDFC36-BEFF-D7BD-E785-4CE69FFE33F2}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8D0671F6-107C-02BD-741C-2A9C3013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4C095CF-8025-4207-75F5-7333F878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6BCB21-2CF7-47A2-F01D-91863FFC8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0943"/>
            <a:ext cx="9143999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01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BB3CFF1-C5BD-C03D-FC11-2C25E8D0B6D9}"/>
              </a:ext>
            </a:extLst>
          </p:cNvPr>
          <p:cNvSpPr/>
          <p:nvPr userDrawn="1"/>
        </p:nvSpPr>
        <p:spPr>
          <a:xfrm>
            <a:off x="1" y="1"/>
            <a:ext cx="9143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28080723-4B0A-B65A-1A67-478E62D8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16043708-F33F-BED1-3B83-E8D056EB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98C77B-E472-3924-F54D-704265455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8636"/>
            <a:ext cx="9143999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2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360978B-EF80-459D-0700-82419C723C2F}"/>
              </a:ext>
            </a:extLst>
          </p:cNvPr>
          <p:cNvSpPr/>
          <p:nvPr userDrawn="1"/>
        </p:nvSpPr>
        <p:spPr>
          <a:xfrm>
            <a:off x="1" y="1"/>
            <a:ext cx="9143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0C387AF0-9443-DD5B-68AC-671A3022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8AB1245E-1A64-880F-B313-1100EE13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EE1D95-4422-A6FB-2951-DEC6E43B5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08636"/>
            <a:ext cx="9144000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N_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360978B-EF80-459D-0700-82419C723C2F}"/>
              </a:ext>
            </a:extLst>
          </p:cNvPr>
          <p:cNvSpPr/>
          <p:nvPr userDrawn="1"/>
        </p:nvSpPr>
        <p:spPr>
          <a:xfrm>
            <a:off x="1" y="1"/>
            <a:ext cx="9143999" cy="630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0C387AF0-9443-DD5B-68AC-671A3022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8AB1245E-1A64-880F-B313-1100EE13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2CBACF-164B-3C43-E70E-4DBBF7F09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00942"/>
            <a:ext cx="9144000" cy="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8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9">
            <a:extLst>
              <a:ext uri="{FF2B5EF4-FFF2-40B4-BE49-F238E27FC236}">
                <a16:creationId xmlns:a16="http://schemas.microsoft.com/office/drawing/2014/main" id="{51B29667-AFFE-BB15-50EB-2994E4DA8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08" y="2848930"/>
            <a:ext cx="6058694" cy="134652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 sz="4050" b="1" dirty="0"/>
              <a:t>KONEC </a:t>
            </a:r>
            <a:r>
              <a:rPr lang="cs-CZ" sz="4050" b="1" dirty="0">
                <a:sym typeface="Wingdings" panose="05000000000000000000" pitchFamily="2" charset="2"/>
              </a:rPr>
              <a:t></a:t>
            </a:r>
            <a:br>
              <a:rPr lang="cs-CZ" b="1" dirty="0"/>
            </a:br>
            <a:r>
              <a:rPr lang="cs-CZ" sz="2700" b="1" dirty="0"/>
              <a:t>DĚKUJI ZA POZORNOST</a:t>
            </a:r>
            <a:br>
              <a:rPr lang="cs-CZ" sz="2400" b="1" dirty="0">
                <a:solidFill>
                  <a:srgbClr val="FFDE00"/>
                </a:solidFill>
              </a:rPr>
            </a:br>
            <a:endParaRPr lang="cs-CZ" sz="2000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BA3545-A9DA-D5DA-B33B-B1CB47688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0977" y="0"/>
            <a:ext cx="472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-73025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Picture 8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3 Projekty\MPO\prezentace OPPI\podklady\OPPI-whit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73788"/>
            <a:ext cx="1573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7543" y="596586"/>
            <a:ext cx="8208912" cy="5230056"/>
          </a:xfrm>
        </p:spPr>
        <p:txBody>
          <a:bodyPr lIns="0" tIns="360000" rIns="0" bIns="0"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charset="0"/>
              <a:buBlip>
                <a:blip r:embed="rId5"/>
              </a:buBlip>
              <a:tabLst/>
              <a:defRPr sz="2400">
                <a:solidFill>
                  <a:srgbClr val="004B8D"/>
                </a:solidFill>
              </a:defRPr>
            </a:lvl1pPr>
            <a:lvl2pPr marL="742950" indent="-285750" algn="just">
              <a:buFont typeface="Wingdings" pitchFamily="2" charset="2"/>
              <a:buChar char="Ø"/>
              <a:defRPr sz="2000">
                <a:solidFill>
                  <a:srgbClr val="004B8D"/>
                </a:solidFill>
              </a:defRPr>
            </a:lvl2pPr>
            <a:lvl3pPr algn="just">
              <a:defRPr sz="1800">
                <a:solidFill>
                  <a:srgbClr val="004B8D"/>
                </a:solidFill>
              </a:defRPr>
            </a:lvl3pPr>
            <a:lvl4pPr>
              <a:defRPr sz="1600">
                <a:solidFill>
                  <a:srgbClr val="004B8D"/>
                </a:solidFill>
              </a:defRPr>
            </a:lvl4pPr>
            <a:lvl5pPr>
              <a:defRPr sz="1200">
                <a:solidFill>
                  <a:srgbClr val="004B8D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8513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300" cy="5540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500" y="1000125"/>
            <a:ext cx="8242300" cy="4654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93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 -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11"/>
          <p:cNvSpPr/>
          <p:nvPr userDrawn="1"/>
        </p:nvSpPr>
        <p:spPr>
          <a:xfrm>
            <a:off x="0" y="0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3 Projekty\MPO\prezentace OPPI\podklady\OPPI-whit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73788"/>
            <a:ext cx="1573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68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2 - 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0"/>
          <p:cNvSpPr/>
          <p:nvPr userDrawn="1"/>
        </p:nvSpPr>
        <p:spPr>
          <a:xfrm>
            <a:off x="4851400" y="2844800"/>
            <a:ext cx="4292600" cy="40132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5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2320925" y="6021388"/>
            <a:ext cx="2174875" cy="8366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759075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 Projekty\MPO\prezentace OPPI\podklady\OPPI-white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73788"/>
            <a:ext cx="15732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28349"/>
            <a:ext cx="8400008" cy="553998"/>
          </a:xfrm>
        </p:spPr>
        <p:txBody>
          <a:bodyPr lIns="0" tIns="0" rIns="0" bIns="0" anchor="t">
            <a:spAutoFit/>
          </a:bodyPr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0784" y="2265410"/>
            <a:ext cx="8070031" cy="777136"/>
          </a:xfrm>
        </p:spPr>
        <p:txBody>
          <a:bodyPr lIns="0" tIns="342900" rIns="0" bIns="0">
            <a:sp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6663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- text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 userDrawn="1"/>
        </p:nvSpPr>
        <p:spPr>
          <a:xfrm>
            <a:off x="0" y="-73025"/>
            <a:ext cx="9144000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0" y="5975350"/>
            <a:ext cx="9144000" cy="88265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6" name="Picture 8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169025"/>
            <a:ext cx="2921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100763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7544" y="893135"/>
            <a:ext cx="8208912" cy="4761540"/>
          </a:xfrm>
        </p:spPr>
        <p:txBody>
          <a:bodyPr lIns="0" tIns="360000" rIns="0" bIns="0"/>
          <a:lstStyle>
            <a:lvl1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 sz="2400">
                <a:solidFill>
                  <a:srgbClr val="004B8D"/>
                </a:solidFill>
              </a:defRPr>
            </a:lvl1pPr>
            <a:lvl2pPr marL="742950" indent="-285750" algn="just">
              <a:buFont typeface="Wingdings" pitchFamily="2" charset="2"/>
              <a:buChar char="Ø"/>
              <a:defRPr sz="2000">
                <a:solidFill>
                  <a:srgbClr val="004B8D"/>
                </a:solidFill>
              </a:defRPr>
            </a:lvl2pPr>
            <a:lvl3pPr algn="just">
              <a:defRPr sz="1800">
                <a:solidFill>
                  <a:srgbClr val="004B8D"/>
                </a:solidFill>
              </a:defRPr>
            </a:lvl3pPr>
            <a:lvl4pPr>
              <a:defRPr sz="1600">
                <a:solidFill>
                  <a:srgbClr val="004B8D"/>
                </a:solidFill>
              </a:defRPr>
            </a:lvl4pPr>
            <a:lvl5pPr>
              <a:defRPr sz="1200">
                <a:solidFill>
                  <a:srgbClr val="004B8D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3" y="339762"/>
            <a:ext cx="8400009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13B5EA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6950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wmf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0.w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2200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44500" y="446088"/>
            <a:ext cx="82565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44500" y="1600200"/>
            <a:ext cx="82423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9" name="TextovéPole 9"/>
          <p:cNvSpPr txBox="1">
            <a:spLocks noChangeArrowheads="1"/>
          </p:cNvSpPr>
          <p:nvPr userDrawn="1"/>
        </p:nvSpPr>
        <p:spPr bwMode="auto">
          <a:xfrm>
            <a:off x="2771775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Ing. Martin Kocourek</a:t>
            </a:r>
            <a:br>
              <a:rPr lang="cs-CZ" sz="9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9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ministr průmyslu a obchodu</a:t>
            </a:r>
          </a:p>
        </p:txBody>
      </p:sp>
      <p:sp>
        <p:nvSpPr>
          <p:cNvPr id="1030" name="TextovéPole 10"/>
          <p:cNvSpPr txBox="1">
            <a:spLocks noChangeArrowheads="1"/>
          </p:cNvSpPr>
          <p:nvPr userDrawn="1"/>
        </p:nvSpPr>
        <p:spPr bwMode="auto">
          <a:xfrm>
            <a:off x="444500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srgbClr val="004B8D"/>
                </a:solidFill>
                <a:latin typeface="Calibri" pitchFamily="34" charset="0"/>
                <a:cs typeface="Calibri" pitchFamily="34" charset="0"/>
              </a:rPr>
              <a:t>ZPĚT NA VRCHOL – INSTITUCE, INOVACE A INFRASTRUKTURA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74" r:id="rId5"/>
    <p:sldLayoutId id="2147485175" r:id="rId6"/>
    <p:sldLayoutId id="214748517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632200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44500" y="446088"/>
            <a:ext cx="82565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2052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44500" y="1600200"/>
            <a:ext cx="82423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53" name="TextovéPole 9"/>
          <p:cNvSpPr txBox="1">
            <a:spLocks noChangeArrowheads="1"/>
          </p:cNvSpPr>
          <p:nvPr userDrawn="1"/>
        </p:nvSpPr>
        <p:spPr bwMode="auto">
          <a:xfrm>
            <a:off x="2771775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Ing. Martin Kocourek</a:t>
            </a:r>
            <a:br>
              <a:rPr lang="cs-CZ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ministr průmyslu a obchodu</a:t>
            </a:r>
          </a:p>
        </p:txBody>
      </p:sp>
      <p:sp>
        <p:nvSpPr>
          <p:cNvPr id="2054" name="TextovéPole 10"/>
          <p:cNvSpPr txBox="1">
            <a:spLocks noChangeArrowheads="1"/>
          </p:cNvSpPr>
          <p:nvPr userDrawn="1"/>
        </p:nvSpPr>
        <p:spPr bwMode="auto">
          <a:xfrm>
            <a:off x="444500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ZPĚT NA VRCHOL – INSTITUCE, INOVACE A INFRASTRUKTURA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203" r:id="rId5"/>
    <p:sldLayoutId id="214748520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632200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44500" y="446088"/>
            <a:ext cx="82565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07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44500" y="1600200"/>
            <a:ext cx="82423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53" name="TextovéPole 9"/>
          <p:cNvSpPr txBox="1">
            <a:spLocks noChangeArrowheads="1"/>
          </p:cNvSpPr>
          <p:nvPr userDrawn="1"/>
        </p:nvSpPr>
        <p:spPr bwMode="auto">
          <a:xfrm>
            <a:off x="2771775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Ing. Martin Kocourek</a:t>
            </a:r>
            <a:b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ministr průmyslu a obchodu</a:t>
            </a:r>
          </a:p>
        </p:txBody>
      </p:sp>
      <p:sp>
        <p:nvSpPr>
          <p:cNvPr id="2054" name="TextovéPole 10"/>
          <p:cNvSpPr txBox="1">
            <a:spLocks noChangeArrowheads="1"/>
          </p:cNvSpPr>
          <p:nvPr userDrawn="1"/>
        </p:nvSpPr>
        <p:spPr bwMode="auto">
          <a:xfrm>
            <a:off x="444500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ZPĚT NA VRCHOL – INSTITUCE, INOVACE A INFRASTRUKTURA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632200"/>
            <a:ext cx="40528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44500" y="446088"/>
            <a:ext cx="82565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4100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44500" y="1600200"/>
            <a:ext cx="82423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53" name="TextovéPole 9"/>
          <p:cNvSpPr txBox="1">
            <a:spLocks noChangeArrowheads="1"/>
          </p:cNvSpPr>
          <p:nvPr userDrawn="1"/>
        </p:nvSpPr>
        <p:spPr bwMode="auto">
          <a:xfrm>
            <a:off x="2771775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Ing. Martin Kocourek</a:t>
            </a:r>
            <a:b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ministr průmyslu a obchodu</a:t>
            </a:r>
          </a:p>
        </p:txBody>
      </p:sp>
      <p:sp>
        <p:nvSpPr>
          <p:cNvPr id="2054" name="TextovéPole 10"/>
          <p:cNvSpPr txBox="1">
            <a:spLocks noChangeArrowheads="1"/>
          </p:cNvSpPr>
          <p:nvPr userDrawn="1"/>
        </p:nvSpPr>
        <p:spPr bwMode="auto">
          <a:xfrm>
            <a:off x="444500" y="6100763"/>
            <a:ext cx="1876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9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ZPĚT NA VRCHOL – INSTITUCE, INOVACE A INFRASTRUKTURA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-1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0" rIns="0" bIns="0"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515338"/>
            <a:ext cx="82422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88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  <p:sldLayoutId id="2147485219" r:id="rId13"/>
    <p:sldLayoutId id="2147485220" r:id="rId14"/>
    <p:sldLayoutId id="2147485221" r:id="rId15"/>
    <p:sldLayoutId id="2147485222" r:id="rId16"/>
    <p:sldLayoutId id="2147485223" r:id="rId17"/>
    <p:sldLayoutId id="2147485224" r:id="rId18"/>
    <p:sldLayoutId id="2147485225" r:id="rId19"/>
    <p:sldLayoutId id="2147485226" r:id="rId20"/>
    <p:sldLayoutId id="2147485227" r:id="rId21"/>
  </p:sldLayoutIdLst>
  <p:txStyles>
    <p:titleStyle>
      <a:lvl1pPr algn="l" defTabSz="685800" rtl="0" eaLnBrk="1" latinLnBrk="0" hangingPunct="1"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0272" indent="-270272" algn="l" defTabSz="6858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544" indent="-270272" algn="l" defTabSz="685800" rtl="0" eaLnBrk="1" latinLnBrk="0" hangingPunct="1">
        <a:spcBef>
          <a:spcPct val="20000"/>
        </a:spcBef>
        <a:buFontTx/>
        <a:buBlip>
          <a:blip r:embed="rId24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4863" indent="-264319" algn="l" defTabSz="6858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71463" algn="l" defTabSz="685800" rtl="0" eaLnBrk="1" latinLnBrk="0" hangingPunct="1">
        <a:spcBef>
          <a:spcPct val="20000"/>
        </a:spcBef>
        <a:buFontTx/>
        <a:buBlip>
          <a:blip r:embed="rId24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597" indent="-270272" algn="l" defTabSz="6858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79B2BBAA-8E3B-4703-91AA-B7D67F8A97A0}"/>
              </a:ext>
            </a:extLst>
          </p:cNvPr>
          <p:cNvSpPr txBox="1">
            <a:spLocks/>
          </p:cNvSpPr>
          <p:nvPr/>
        </p:nvSpPr>
        <p:spPr>
          <a:xfrm>
            <a:off x="612821" y="2083020"/>
            <a:ext cx="3624951" cy="28392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4500" b="1" dirty="0">
                <a:solidFill>
                  <a:srgbClr val="13B5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Koheze 28+ v působnosti MPO</a:t>
            </a:r>
            <a:endParaRPr lang="cs-CZ" sz="2100" b="1" dirty="0">
              <a:solidFill>
                <a:srgbClr val="13B5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4950" dirty="0">
                <a:solidFill>
                  <a:srgbClr val="13B5F4"/>
                </a:solidFill>
                <a:latin typeface="Calibri"/>
              </a:rPr>
              <a:t>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44C54AA-191F-41A6-A8AF-B2C39C84BD5A}"/>
              </a:ext>
            </a:extLst>
          </p:cNvPr>
          <p:cNvSpPr txBox="1">
            <a:spLocks/>
          </p:cNvSpPr>
          <p:nvPr/>
        </p:nvSpPr>
        <p:spPr>
          <a:xfrm>
            <a:off x="1104727" y="3609143"/>
            <a:ext cx="1508523" cy="744323"/>
          </a:xfrm>
          <a:prstGeom prst="rect">
            <a:avLst/>
          </a:prstGeom>
        </p:spPr>
        <p:txBody>
          <a:bodyPr vert="horz" wrap="square" lIns="0" tIns="27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b-NO" sz="1500" b="1" dirty="0">
              <a:solidFill>
                <a:srgbClr val="004B8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836F9-E943-4494-8349-0140247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  <a:cs typeface="Calibri Light" panose="020F0302020204030204" pitchFamily="34" charset="0"/>
              </a:rPr>
              <a:t>Inovační infrastruktura – možná schémata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AFADF9-CAE1-46A7-BE09-B0CF2E80F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Mapování technologické a experimentální infrastruktury  ve které mohou podniky testovat a vyvíjet nová řešení založená na pokročilých technologiích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Existující nabídka x poptávka (i s ohledem na očekáváné trendy)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zjistit, jaké jsou mezery (gap analýza) a postavit na nich systémový program financování technologické a experimentální infrastruktury s cílem vytvořit celistvou nabídku pokrývající kritické technologie (STEP) a DEEP technologie</a:t>
            </a:r>
          </a:p>
          <a:p>
            <a:pPr marL="0" indent="0">
              <a:buNone/>
            </a:pPr>
            <a:endParaRPr lang="cs-CZ" dirty="0"/>
          </a:p>
          <a:p>
            <a:pPr algn="just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Síť/mapa technologické a experimentální infrastruktury s jedním zastřešujícím přístupovým bodem, přes který podniky získají přístup ke klíčovým technologiím a technologickým oblastem pro různé aplikační domény </a:t>
            </a:r>
          </a:p>
        </p:txBody>
      </p:sp>
    </p:spTree>
    <p:extLst>
      <p:ext uri="{BB962C8B-B14F-4D97-AF65-F5344CB8AC3E}">
        <p14:creationId xmlns:p14="http://schemas.microsoft.com/office/powerpoint/2010/main" val="378082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D5EB6D49-0BE1-C99C-31C9-7BCC44F7612D}"/>
              </a:ext>
            </a:extLst>
          </p:cNvPr>
          <p:cNvSpPr txBox="1">
            <a:spLocks/>
          </p:cNvSpPr>
          <p:nvPr/>
        </p:nvSpPr>
        <p:spPr>
          <a:xfrm>
            <a:off x="4799058" y="3084181"/>
            <a:ext cx="4771955" cy="13157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Děkuji za pozornost</a:t>
            </a:r>
          </a:p>
          <a:p>
            <a:pPr>
              <a:spcBef>
                <a:spcPts val="0"/>
              </a:spcBef>
            </a:pPr>
            <a:r>
              <a:rPr lang="cs-CZ" sz="49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6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3AFB-66CB-4A78-A2F4-79EA8BF8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Revize OP TAK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3B61A2-31E2-4604-8D44-254CEE0DC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03" y="624226"/>
            <a:ext cx="8242300" cy="4654589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cs-CZ" dirty="0">
                <a:solidFill>
                  <a:srgbClr val="004B8D"/>
                </a:solidFill>
              </a:rPr>
              <a:t>Vytvoření nové priority STEP</a:t>
            </a:r>
          </a:p>
          <a:p>
            <a:pPr lvl="1">
              <a:spcAft>
                <a:spcPts val="450"/>
              </a:spcAft>
            </a:pPr>
            <a:r>
              <a:rPr lang="cs-CZ" dirty="0">
                <a:solidFill>
                  <a:srgbClr val="004B8D"/>
                </a:solidFill>
              </a:rPr>
              <a:t>Realokace 4 mld. Kč (162 833 299 EUR) z SC 1.1 (</a:t>
            </a:r>
            <a:r>
              <a:rPr lang="cs-CZ" dirty="0" err="1">
                <a:solidFill>
                  <a:srgbClr val="004B8D"/>
                </a:solidFill>
              </a:rPr>
              <a:t>VaVaI</a:t>
            </a:r>
            <a:r>
              <a:rPr lang="cs-CZ" dirty="0">
                <a:solidFill>
                  <a:srgbClr val="004B8D"/>
                </a:solidFill>
              </a:rPr>
              <a:t>)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Bude vyhlášena výzva Aplikace STEP a Investice STEP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Legislativní úprava a realokace umožní využít prostředky i pro méně rozvinuté regiony, pro které už v programu dochází alokace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3D1E234B-321B-4266-8CE7-30DA25CE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488" y="5666184"/>
            <a:ext cx="4128162" cy="2605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53CDF1-6D77-4ECC-9517-7CBC70C10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2857021"/>
            <a:ext cx="9144000" cy="337675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97CF2B5-CEBD-4E01-8EF1-A4B737E92248}"/>
              </a:ext>
            </a:extLst>
          </p:cNvPr>
          <p:cNvSpPr/>
          <p:nvPr/>
        </p:nvSpPr>
        <p:spPr>
          <a:xfrm>
            <a:off x="0" y="2795827"/>
            <a:ext cx="3308944" cy="256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9997C-5056-4FF4-B0C2-9368AFB6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112307"/>
            <a:ext cx="8242299" cy="415499"/>
          </a:xfrm>
        </p:spPr>
        <p:txBody>
          <a:bodyPr/>
          <a:lstStyle/>
          <a:p>
            <a:r>
              <a:rPr lang="cs-CZ" b="1" dirty="0"/>
              <a:t>Oblast působení STEP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98F53D-27A2-4956-8F5D-0590B3F6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1643498"/>
            <a:ext cx="8642541" cy="35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6EE6-8970-4030-976A-8BD47B5F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Národní a regionální partnerský plán (Koheze 28+)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58AA41-F1AD-4BD1-8333-3E0853B5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4" y="1795463"/>
            <a:ext cx="8833612" cy="34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A9726-2372-4B39-B2B6-E9ADBB6F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51" y="403505"/>
            <a:ext cx="8242299" cy="415498"/>
          </a:xfrm>
        </p:spPr>
        <p:txBody>
          <a:bodyPr/>
          <a:lstStyle/>
          <a:p>
            <a:r>
              <a:rPr lang="cs-CZ" b="1" dirty="0"/>
              <a:t>Základná principy NRPP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08152F-19DB-44A9-B5C6-B1B9FB3B7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1" y="1607316"/>
            <a:ext cx="8242300" cy="4002910"/>
          </a:xfrm>
        </p:spPr>
        <p:txBody>
          <a:bodyPr>
            <a:normAutofit/>
          </a:bodyPr>
          <a:lstStyle/>
          <a:p>
            <a:pPr algn="just">
              <a:spcAft>
                <a:spcPts val="450"/>
              </a:spcAft>
            </a:pPr>
            <a:r>
              <a:rPr lang="cs-CZ" dirty="0"/>
              <a:t>Oblasti podpory relevantní pro MPO: průmysl a MSP, </a:t>
            </a:r>
            <a:r>
              <a:rPr lang="cs-CZ" dirty="0" err="1"/>
              <a:t>VaVaI</a:t>
            </a:r>
            <a:r>
              <a:rPr lang="cs-CZ" dirty="0"/>
              <a:t>, digitalizace a konektivita, dekarbonizace a cirkulární ekonomika, obrana?;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Bude to více NPO než dosavadní koheze – nutnost nastavení milníků, cílů;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Investice i reformy;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Pravděpodobně již nebudou OP ale kapitoly plánu; nařízení konkretizuje jen částky pro vnitřní věci, SKF, MRR, sociální cíle a klima, podpora příjmů pro zemědělce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Důraz na zjednodušené metody vykazování;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Větší flexibilita při nastavení struktury, pravidel;</a:t>
            </a:r>
          </a:p>
          <a:p>
            <a:pPr algn="just">
              <a:spcAft>
                <a:spcPts val="450"/>
              </a:spcAft>
            </a:pPr>
            <a:r>
              <a:rPr lang="cs-CZ" dirty="0"/>
              <a:t>Možnost podpory podnikatelských projektů v Praze;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0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C1D584-243A-48C6-A668-635767732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096774-D5B1-4048-B983-F491FBCD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659"/>
            <a:ext cx="9144000" cy="38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836F9-E943-4494-8349-0140247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  <a:cs typeface="Calibri Light" panose="020F0302020204030204" pitchFamily="34" charset="0"/>
              </a:rPr>
              <a:t>Evropský fond pro konkurenceschopnost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AFADF9-CAE1-46A7-BE09-B0CF2E80F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cs-CZ" b="1" dirty="0"/>
              <a:t>Posílení inovací a strategických technologií v EU</a:t>
            </a:r>
          </a:p>
          <a:p>
            <a:pPr>
              <a:spcAft>
                <a:spcPts val="450"/>
              </a:spcAft>
            </a:pPr>
            <a:r>
              <a:rPr lang="cs-CZ" dirty="0"/>
              <a:t>Přímé řízení Evropskou komisí</a:t>
            </a:r>
          </a:p>
          <a:p>
            <a:pPr>
              <a:spcAft>
                <a:spcPts val="450"/>
              </a:spcAft>
            </a:pPr>
            <a:r>
              <a:rPr lang="cs-CZ" dirty="0"/>
              <a:t>Soutěž projektů z celé EU</a:t>
            </a:r>
          </a:p>
          <a:p>
            <a:pPr>
              <a:spcAft>
                <a:spcPts val="450"/>
              </a:spcAft>
            </a:pPr>
            <a:r>
              <a:rPr lang="cs-CZ" dirty="0"/>
              <a:t>Integrace 14 přímo řízených programů</a:t>
            </a:r>
          </a:p>
          <a:p>
            <a:pPr lvl="2"/>
            <a:r>
              <a:rPr lang="cs-CZ" dirty="0"/>
              <a:t>Horizont Evropa zůstává zachován odděleně</a:t>
            </a:r>
          </a:p>
          <a:p>
            <a:pPr lvl="2"/>
            <a:r>
              <a:rPr lang="cs-CZ" dirty="0"/>
              <a:t>Snaha o zjednodušení</a:t>
            </a:r>
          </a:p>
          <a:p>
            <a:pPr lvl="2"/>
            <a:r>
              <a:rPr lang="cs-CZ" dirty="0"/>
              <a:t>Sjednocení pravidel</a:t>
            </a:r>
          </a:p>
          <a:p>
            <a:pPr lvl="2">
              <a:spcAft>
                <a:spcPts val="450"/>
              </a:spcAft>
            </a:pPr>
            <a:r>
              <a:rPr lang="cs-CZ" dirty="0"/>
              <a:t>Možnost podpory komplexnějších projektů, celého projektového cyklu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34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4FFBC4-221A-4426-ADCE-AE961357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07315"/>
            <a:ext cx="8665170" cy="38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836F9-E943-4494-8349-0140247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  <a:cs typeface="Calibri Light" panose="020F0302020204030204" pitchFamily="34" charset="0"/>
              </a:rPr>
              <a:t>Inovační infrastruktura – možná schémata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AFADF9-CAE1-46A7-BE09-B0CF2E80F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450"/>
              </a:spcAft>
            </a:pPr>
            <a:r>
              <a:rPr lang="cs-CZ" sz="1900" b="1" dirty="0"/>
              <a:t>Kaskádové financování</a:t>
            </a:r>
          </a:p>
          <a:p>
            <a:pPr marL="342900" lvl="0" indent="-342900">
              <a:lnSpc>
                <a:spcPct val="122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Podpůrný ekosystém pro malé a střední podniky s potenciálem rychlého růstu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ambiciózních podnikatelů pro realizaci jejich plného růstového potenciálu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+mj-lt"/>
              <a:buAutoNum type="arabicParenR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Výběr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inovačních zprostředkovatelů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dle vybraných průmyslových ekosystémů/ domén v oblastech jako je robotika,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deeptech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digitální technologie, pokročilé výrobní systémy, biotechnologie, autonomní mobilita/STEP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 jsou typicky organizace typu univerzit, vědeckotechnických parků, klastrů, regionálních inovačních center, které mají kompetence v daných technologiích a aplikačních doménách a mohou poskytovat podpůrné služby vybraným podnikům 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2000"/>
              </a:lnSpc>
              <a:buFont typeface="+mj-lt"/>
              <a:buAutoNum type="arabicParenR" startAt="2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výběr a podpora nejlepších projektů podniků z jednotlivých technologických oblastí, které mají největší potenciál zavést unikátní produkty na trh prostřednictvím kaskádového financování a podpůrných inovačních služeb</a:t>
            </a:r>
          </a:p>
          <a:p>
            <a:pPr algn="just"/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456314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ředloha V2">
  <a:themeElements>
    <a:clrScheme name="motiv MP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5121B"/>
      </a:accent1>
      <a:accent2>
        <a:srgbClr val="E31B23"/>
      </a:accent2>
      <a:accent3>
        <a:srgbClr val="004B8D"/>
      </a:accent3>
      <a:accent4>
        <a:srgbClr val="0096D6"/>
      </a:accent4>
      <a:accent5>
        <a:srgbClr val="13B5EA"/>
      </a:accent5>
      <a:accent6>
        <a:srgbClr val="B9E0F7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ředloha V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ředloha V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7617</TotalTime>
  <Words>426</Words>
  <Application>Microsoft Office PowerPoint</Application>
  <PresentationFormat>Předvádění na obrazovce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Předloha V1</vt:lpstr>
      <vt:lpstr>Předloha V2</vt:lpstr>
      <vt:lpstr>1_Předloha V2</vt:lpstr>
      <vt:lpstr>2_Předloha V2</vt:lpstr>
      <vt:lpstr>1_Předloha V1</vt:lpstr>
      <vt:lpstr>Prezentace aplikace PowerPoint</vt:lpstr>
      <vt:lpstr>Revize OP TAK</vt:lpstr>
      <vt:lpstr>Oblast působení STEP</vt:lpstr>
      <vt:lpstr>Národní a regionální partnerský plán (Koheze 28+)</vt:lpstr>
      <vt:lpstr>Základná principy NRPP</vt:lpstr>
      <vt:lpstr>Prezentace aplikace PowerPoint</vt:lpstr>
      <vt:lpstr>Evropský fond pro konkurenceschopnost</vt:lpstr>
      <vt:lpstr>Prezentace aplikace PowerPoint</vt:lpstr>
      <vt:lpstr>Inovační infrastruktura – možná schémata</vt:lpstr>
      <vt:lpstr>Inovační infrastruktura – možná schémata</vt:lpstr>
      <vt:lpstr>Prezentace aplikace PowerPoint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MRa</dc:creator>
  <cp:lastModifiedBy>Wenzel Robert</cp:lastModifiedBy>
  <cp:revision>448</cp:revision>
  <cp:lastPrinted>2014-06-11T11:54:25Z</cp:lastPrinted>
  <dcterms:created xsi:type="dcterms:W3CDTF">2011-09-02T15:27:11Z</dcterms:created>
  <dcterms:modified xsi:type="dcterms:W3CDTF">2025-12-10T08:29:24Z</dcterms:modified>
</cp:coreProperties>
</file>