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Poppins Bold" charset="1" panose="00000800000000000000"/>
      <p:regular r:id="rId14"/>
    </p:embeddedFont>
    <p:embeddedFont>
      <p:font typeface="Poppins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notesMasters/notesMaster1.xml" Type="http://schemas.openxmlformats.org/officeDocument/2006/relationships/notesMaster"/><Relationship Id="rId16" Target="theme/theme2.xml" Type="http://schemas.openxmlformats.org/officeDocument/2006/relationships/theme"/><Relationship Id="rId17" Target="notesSlides/notesSlide1.xml" Type="http://schemas.openxmlformats.org/officeDocument/2006/relationships/notesSlide"/><Relationship Id="rId18" Target="fonts/font18.fntdata" Type="http://schemas.openxmlformats.org/officeDocument/2006/relationships/font"/><Relationship Id="rId19" Target="notesSlides/notesSlide2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Dnes už nejsme jen v Praze, ale máme pobočky ve třech největších městech: Krom ě Prahy také Ostravě a Brně, kde aktuálně otevíráme novou pobočku Trnitá. </a:t>
            </a:r>
          </a:p>
          <a:p>
            <a:r>
              <a:rPr lang="en-US"/>
              <a:t/>
            </a:r>
          </a:p>
          <a:p>
            <a:r>
              <a:rPr lang="en-US"/>
              <a:t>Praha, Ostrava, Brno a nově i pobočka Brna - Trnitá - kde budou hlavně kanceláře a pokud jste někdo z brna a kanceláře hledáte - ozvěte se Zuzce, máme ještě pár volných míst.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Možná to někteří víte a jiní ne, ale Impact Hub byl první coworking v ČR vůbec. </a:t>
            </a:r>
          </a:p>
          <a:p>
            <a:r>
              <a:rPr lang="en-US"/>
              <a:t>Vznikl v roce 2010 na pražském Smíchově, kde doteď funguje naše pražská pobočka. </a:t>
            </a:r>
          </a:p>
          <a:p>
            <a:r>
              <a:rPr lang="en-US"/>
              <a:t/>
            </a:r>
          </a:p>
          <a:p>
            <a:r>
              <a:rPr lang="en-US"/>
              <a:t>Impact Hub ale nevznikl za účelem pronájmu prostor a pracovních míst. Ne - vznikal jako Hub pro organizace a jednotlivce, kteří chtějí dělat pozitivní změnu ve světě.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Skrze naše inkubační a akcelerační programy se do českého podnikatelského prostředí dostaly firmy, které kromě svého zisku řeší i to, jak můžou pomoct planetě i lidem kolem.  </a:t>
            </a:r>
          </a:p>
          <a:p>
            <a:r>
              <a:rPr lang="en-US"/>
              <a:t/>
            </a:r>
          </a:p>
          <a:p>
            <a:r>
              <a:rPr lang="en-US"/>
              <a:t>Prošla nám skrze ruce již 1000+ projektů. </a:t>
            </a:r>
          </a:p>
          <a:p>
            <a:r>
              <a:rPr lang="en-US"/>
              <a:t/>
            </a:r>
          </a:p>
          <a:p>
            <a:r>
              <a:rPr lang="en-US"/>
              <a:t>Aktuálně nám stále běží tyto programy - SIA - program zaměřený na mladé lidi od 15 - 30 let a nebo Ostravský řemeslný akcelerátor, který podporuje řemeslo na ostravsku.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canva.com/design/DAG1Szk_Uds/X1WbbM2flIIARQU5trGV9Q/edit?utm_content=DAG1Szk_Uds&amp;utm_campaign=designshare&amp;utm_medium=link2&amp;utm_source=sharebutton" TargetMode="External" Type="http://schemas.openxmlformats.org/officeDocument/2006/relationships/hyperlink"/><Relationship Id="rId11" Target="https://www.canva.com/design/DAG1Szk_Uds/X1WbbM2flIIARQU5trGV9Q/edit?utm_content=DAG1Szk_Uds&amp;utm_campaign=designshare&amp;utm_medium=link2&amp;utm_source=sharebutton" TargetMode="External" Type="http://schemas.openxmlformats.org/officeDocument/2006/relationships/hyperlink"/><Relationship Id="rId12" Target="../media/image7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VAG1TaN48vU.mp4" Type="http://schemas.openxmlformats.org/officeDocument/2006/relationships/video"/><Relationship Id="rId5" Target="../media/VAG1TaN48vU.mp4" Type="http://schemas.microsoft.com/office/2007/relationships/media"/><Relationship Id="rId6" Target="../media/image2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impacthub.cz/podpora-podnikavosti/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https://impacthub.cz/podpora-podnikavosti/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9.png" Type="http://schemas.openxmlformats.org/officeDocument/2006/relationships/image"/><Relationship Id="rId5" Target="../media/image2.png" Type="http://schemas.openxmlformats.org/officeDocument/2006/relationships/image"/><Relationship Id="rId6" Target="../media/image24.pn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2" Target="../media/image25.jpeg" Type="http://schemas.openxmlformats.org/officeDocument/2006/relationships/image"/><Relationship Id="rId3" Target="../media/image26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7.png" Type="http://schemas.openxmlformats.org/officeDocument/2006/relationships/image"/><Relationship Id="rId9" Target="https://www.edlab.at/?lang=en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3261" y="0"/>
            <a:ext cx="20545755" cy="12353466"/>
          </a:xfrm>
          <a:custGeom>
            <a:avLst/>
            <a:gdLst/>
            <a:ahLst/>
            <a:cxnLst/>
            <a:rect r="r" b="b" t="t" l="l"/>
            <a:pathLst>
              <a:path h="12353466" w="20545755">
                <a:moveTo>
                  <a:pt x="0" y="0"/>
                </a:moveTo>
                <a:lnTo>
                  <a:pt x="20545755" y="0"/>
                </a:lnTo>
                <a:lnTo>
                  <a:pt x="20545755" y="12353466"/>
                </a:lnTo>
                <a:lnTo>
                  <a:pt x="0" y="12353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403" r="0" b="-540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7134" y="6621192"/>
            <a:ext cx="8330551" cy="457200"/>
            <a:chOff x="0" y="0"/>
            <a:chExt cx="11107401" cy="609600"/>
          </a:xfrm>
        </p:grpSpPr>
        <p:sp>
          <p:nvSpPr>
            <p:cNvPr name="AutoShape 4" id="4"/>
            <p:cNvSpPr/>
            <p:nvPr/>
          </p:nvSpPr>
          <p:spPr>
            <a:xfrm flipH="true" flipV="true">
              <a:off x="0" y="377599"/>
              <a:ext cx="717357" cy="0"/>
            </a:xfrm>
            <a:prstGeom prst="line">
              <a:avLst/>
            </a:prstGeom>
            <a:ln cap="flat" w="82731">
              <a:solidFill>
                <a:srgbClr val="7EBB55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902867" y="-85725"/>
              <a:ext cx="10204534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7EBB5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IMPACT HUB ČESKÁ REPUBLIKA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62478" y="5105400"/>
            <a:ext cx="16140127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8000" b="true">
                <a:solidFill>
                  <a:srgbClr val="DFEED4"/>
                </a:solidFill>
                <a:latin typeface="Poppins Bold"/>
                <a:ea typeface="Poppins Bold"/>
                <a:cs typeface="Poppins Bold"/>
                <a:sym typeface="Poppins Bold"/>
              </a:rPr>
              <a:t>#Impactmaker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571653" y="0"/>
            <a:ext cx="3716347" cy="3737754"/>
            <a:chOff x="0" y="0"/>
            <a:chExt cx="4955130" cy="49836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55130" cy="4983671"/>
            </a:xfrm>
            <a:custGeom>
              <a:avLst/>
              <a:gdLst/>
              <a:ahLst/>
              <a:cxnLst/>
              <a:rect r="r" b="b" t="t" l="l"/>
              <a:pathLst>
                <a:path h="4983671" w="4955130">
                  <a:moveTo>
                    <a:pt x="0" y="0"/>
                  </a:moveTo>
                  <a:lnTo>
                    <a:pt x="4955130" y="0"/>
                  </a:lnTo>
                  <a:lnTo>
                    <a:pt x="4955130" y="4983671"/>
                  </a:lnTo>
                  <a:lnTo>
                    <a:pt x="0" y="4983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5555" t="0" r="0" b="-273405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282005" y="601611"/>
              <a:ext cx="2013654" cy="2013654"/>
            </a:xfrm>
            <a:custGeom>
              <a:avLst/>
              <a:gdLst/>
              <a:ahLst/>
              <a:cxnLst/>
              <a:rect r="r" b="b" t="t" l="l"/>
              <a:pathLst>
                <a:path h="2013654" w="2013654">
                  <a:moveTo>
                    <a:pt x="0" y="0"/>
                  </a:moveTo>
                  <a:lnTo>
                    <a:pt x="2013653" y="0"/>
                  </a:lnTo>
                  <a:lnTo>
                    <a:pt x="2013653" y="2013654"/>
                  </a:lnTo>
                  <a:lnTo>
                    <a:pt x="0" y="2013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121968" y="0"/>
            <a:ext cx="18705727" cy="1052197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026261" y="0"/>
            <a:ext cx="2261739" cy="2274766"/>
            <a:chOff x="0" y="0"/>
            <a:chExt cx="3015652" cy="303302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15652" cy="3033022"/>
            </a:xfrm>
            <a:custGeom>
              <a:avLst/>
              <a:gdLst/>
              <a:ahLst/>
              <a:cxnLst/>
              <a:rect r="r" b="b" t="t" l="l"/>
              <a:pathLst>
                <a:path h="3033022" w="3015652">
                  <a:moveTo>
                    <a:pt x="0" y="0"/>
                  </a:moveTo>
                  <a:lnTo>
                    <a:pt x="3015652" y="0"/>
                  </a:lnTo>
                  <a:lnTo>
                    <a:pt x="3015652" y="3033022"/>
                  </a:lnTo>
                  <a:lnTo>
                    <a:pt x="0" y="303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75555" t="0" r="0" b="-273405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388809" y="366136"/>
              <a:ext cx="1225493" cy="1225493"/>
            </a:xfrm>
            <a:custGeom>
              <a:avLst/>
              <a:gdLst/>
              <a:ahLst/>
              <a:cxnLst/>
              <a:rect r="r" b="b" t="t" l="l"/>
              <a:pathLst>
                <a:path h="1225493" w="1225493">
                  <a:moveTo>
                    <a:pt x="0" y="0"/>
                  </a:moveTo>
                  <a:lnTo>
                    <a:pt x="1225493" y="0"/>
                  </a:lnTo>
                  <a:lnTo>
                    <a:pt x="1225493" y="1225493"/>
                  </a:lnTo>
                  <a:lnTo>
                    <a:pt x="0" y="122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>
            <a:hlinkClick r:id="rId10" tooltip="https://www.canva.com/design/DAG1Szk_Uds/X1WbbM2flIIARQU5trGV9Q/edit?utm_content=DAG1Szk_Uds&amp;utm_campaign=designshare&amp;utm_medium=link2&amp;utm_source=sharebutton"/>
          </p:cNvPr>
          <p:cNvSpPr/>
          <p:nvPr/>
        </p:nvSpPr>
        <p:spPr>
          <a:xfrm flipH="false" flipV="false" rot="0">
            <a:off x="-479006" y="-211381"/>
            <a:ext cx="19246011" cy="11303271"/>
          </a:xfrm>
          <a:custGeom>
            <a:avLst/>
            <a:gdLst/>
            <a:ahLst/>
            <a:cxnLst/>
            <a:rect r="r" b="b" t="t" l="l"/>
            <a:pathLst>
              <a:path h="11303271" w="19246011">
                <a:moveTo>
                  <a:pt x="0" y="0"/>
                </a:moveTo>
                <a:lnTo>
                  <a:pt x="19246012" y="0"/>
                </a:lnTo>
                <a:lnTo>
                  <a:pt x="19246012" y="11303271"/>
                </a:lnTo>
                <a:lnTo>
                  <a:pt x="0" y="113032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3553" t="-1968" r="0" b="-22502"/>
            </a:stretch>
          </a:blipFill>
        </p:spPr>
      </p:sp>
      <p:sp>
        <p:nvSpPr>
          <p:cNvPr name="Freeform 7" id="7">
            <a:hlinkClick r:id="rId11" tooltip="https://www.canva.com/design/DAG1Szk_Uds/X1WbbM2flIIARQU5trGV9Q/edit?utm_content=DAG1Szk_Uds&amp;utm_campaign=designshare&amp;utm_medium=link2&amp;utm_source=sharebutton"/>
          </p:cNvPr>
          <p:cNvSpPr/>
          <p:nvPr/>
        </p:nvSpPr>
        <p:spPr>
          <a:xfrm flipH="false" flipV="false" rot="0">
            <a:off x="-326438" y="2096984"/>
            <a:ext cx="18940876" cy="11124064"/>
          </a:xfrm>
          <a:custGeom>
            <a:avLst/>
            <a:gdLst/>
            <a:ahLst/>
            <a:cxnLst/>
            <a:rect r="r" b="b" t="t" l="l"/>
            <a:pathLst>
              <a:path h="11124064" w="18940876">
                <a:moveTo>
                  <a:pt x="0" y="0"/>
                </a:moveTo>
                <a:lnTo>
                  <a:pt x="18940876" y="0"/>
                </a:lnTo>
                <a:lnTo>
                  <a:pt x="18940876" y="11124065"/>
                </a:lnTo>
                <a:lnTo>
                  <a:pt x="0" y="111240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3553" t="-1968" r="0" b="-22502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97137" y="4607309"/>
            <a:ext cx="14142629" cy="355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b="true" sz="8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Tři města, čtyři pobočky, jedna komunita a celosvětová síť.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505304" y="3474152"/>
            <a:ext cx="5277391" cy="1323940"/>
            <a:chOff x="0" y="0"/>
            <a:chExt cx="7036522" cy="17652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036522" cy="1765254"/>
            </a:xfrm>
            <a:custGeom>
              <a:avLst/>
              <a:gdLst/>
              <a:ahLst/>
              <a:cxnLst/>
              <a:rect r="r" b="b" t="t" l="l"/>
              <a:pathLst>
                <a:path h="1765254" w="7036522">
                  <a:moveTo>
                    <a:pt x="0" y="0"/>
                  </a:moveTo>
                  <a:lnTo>
                    <a:pt x="7036522" y="0"/>
                  </a:lnTo>
                  <a:lnTo>
                    <a:pt x="7036522" y="1765254"/>
                  </a:lnTo>
                  <a:lnTo>
                    <a:pt x="0" y="1765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53103" r="-86765" b="-591366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131488" y="540024"/>
              <a:ext cx="2773546" cy="4688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true">
                  <a:solidFill>
                    <a:srgbClr val="DFEED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Impact Hub ČR</a:t>
              </a:r>
            </a:p>
          </p:txBody>
        </p:sp>
      </p:grp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39018" y="291797"/>
            <a:ext cx="1666889" cy="1692170"/>
          </a:xfrm>
          <a:custGeom>
            <a:avLst/>
            <a:gdLst/>
            <a:ahLst/>
            <a:cxnLst/>
            <a:rect r="r" b="b" t="t" l="l"/>
            <a:pathLst>
              <a:path h="1692170" w="1666889">
                <a:moveTo>
                  <a:pt x="0" y="0"/>
                </a:moveTo>
                <a:lnTo>
                  <a:pt x="1666888" y="0"/>
                </a:lnTo>
                <a:lnTo>
                  <a:pt x="1666888" y="1692169"/>
                </a:lnTo>
                <a:lnTo>
                  <a:pt x="0" y="169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468" r="-99357" b="-4991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6365" y="1654678"/>
            <a:ext cx="9418679" cy="107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5"/>
              </a:lnSpc>
            </a:pPr>
            <a:r>
              <a:rPr lang="en-US" sz="6996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Impact Hub Czechia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1171" y="5465044"/>
            <a:ext cx="2940396" cy="46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F78A3C"/>
                </a:solidFill>
                <a:latin typeface="Poppins Bold"/>
                <a:ea typeface="Poppins Bold"/>
                <a:cs typeface="Poppins Bold"/>
                <a:sym typeface="Poppins Bold"/>
              </a:rPr>
              <a:t>PRAHA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14592" y="5465044"/>
            <a:ext cx="2188367" cy="46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7EBB55"/>
                </a:solidFill>
                <a:latin typeface="Poppins Bold"/>
                <a:ea typeface="Poppins Bold"/>
                <a:cs typeface="Poppins Bold"/>
                <a:sym typeface="Poppins Bold"/>
              </a:rPr>
              <a:t>BRNO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00484" y="5465044"/>
            <a:ext cx="2948648" cy="46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FFD546"/>
                </a:solidFill>
                <a:latin typeface="Poppins Bold"/>
                <a:ea typeface="Poppins Bold"/>
                <a:cs typeface="Poppins Bold"/>
                <a:sym typeface="Poppins Bold"/>
              </a:rPr>
              <a:t>OSTRAVA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1171" y="6554676"/>
            <a:ext cx="3613502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Kanceláře, zasedací místnosti, cowork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880736" y="5465044"/>
            <a:ext cx="2974019" cy="889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41BED0"/>
                </a:solidFill>
                <a:latin typeface="Poppins Bold"/>
                <a:ea typeface="Poppins Bold"/>
                <a:cs typeface="Poppins Bold"/>
                <a:sym typeface="Poppins Bold"/>
              </a:rPr>
              <a:t>MLADÁ BOLESLAV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6365" y="3130915"/>
            <a:ext cx="9418679" cy="107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5"/>
              </a:lnSpc>
            </a:pPr>
            <a:r>
              <a:rPr lang="en-US" sz="6996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15 let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14592" y="6554676"/>
            <a:ext cx="3613502" cy="31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Kanceláře, eventy, cowork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94844" y="6554676"/>
            <a:ext cx="3613502" cy="31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Kanceláře, eventy, cowork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80736" y="6554676"/>
            <a:ext cx="3613502" cy="31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Kanceláře, eventy, cowork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7274766"/>
            <a:ext cx="2940396" cy="46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F78A3C"/>
                </a:solidFill>
                <a:latin typeface="Poppins Bold"/>
                <a:ea typeface="Poppins Bold"/>
                <a:cs typeface="Poppins Bold"/>
                <a:sym typeface="Poppins Bold"/>
              </a:rPr>
              <a:t>2 200 m2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14592" y="7274766"/>
            <a:ext cx="2188367" cy="46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7EBB55"/>
                </a:solidFill>
                <a:latin typeface="Poppins Bold"/>
                <a:ea typeface="Poppins Bold"/>
                <a:cs typeface="Poppins Bold"/>
                <a:sym typeface="Poppins Bold"/>
              </a:rPr>
              <a:t>3 500 m2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52884" y="7274766"/>
            <a:ext cx="2948648" cy="46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FFD546"/>
                </a:solidFill>
                <a:latin typeface="Poppins Bold"/>
                <a:ea typeface="Poppins Bold"/>
                <a:cs typeface="Poppins Bold"/>
                <a:sym typeface="Poppins Bold"/>
              </a:rPr>
              <a:t>1 400 m2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880736" y="7274766"/>
            <a:ext cx="2948648" cy="46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996" b="true">
                <a:solidFill>
                  <a:srgbClr val="41BED0"/>
                </a:solidFill>
                <a:latin typeface="Poppins Bold"/>
                <a:ea typeface="Poppins Bold"/>
                <a:cs typeface="Poppins Bold"/>
                <a:sym typeface="Poppins Bold"/>
              </a:rPr>
              <a:t>250 m2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5565" y="-1452848"/>
            <a:ext cx="18639130" cy="12435795"/>
          </a:xfrm>
          <a:custGeom>
            <a:avLst/>
            <a:gdLst/>
            <a:ahLst/>
            <a:cxnLst/>
            <a:rect r="r" b="b" t="t" l="l"/>
            <a:pathLst>
              <a:path h="12435795" w="18639130">
                <a:moveTo>
                  <a:pt x="0" y="0"/>
                </a:moveTo>
                <a:lnTo>
                  <a:pt x="18639130" y="0"/>
                </a:lnTo>
                <a:lnTo>
                  <a:pt x="18639130" y="12435795"/>
                </a:lnTo>
                <a:lnTo>
                  <a:pt x="0" y="12435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137" r="0" b="-613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100000">
            <a:off x="13428173" y="-4187549"/>
            <a:ext cx="7279391" cy="10762540"/>
          </a:xfrm>
          <a:custGeom>
            <a:avLst/>
            <a:gdLst/>
            <a:ahLst/>
            <a:cxnLst/>
            <a:rect r="r" b="b" t="t" l="l"/>
            <a:pathLst>
              <a:path h="10762540" w="7279391">
                <a:moveTo>
                  <a:pt x="0" y="0"/>
                </a:moveTo>
                <a:lnTo>
                  <a:pt x="7279391" y="0"/>
                </a:lnTo>
                <a:lnTo>
                  <a:pt x="7279391" y="10762541"/>
                </a:lnTo>
                <a:lnTo>
                  <a:pt x="0" y="10762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67868" y="274602"/>
            <a:ext cx="919120" cy="919120"/>
          </a:xfrm>
          <a:custGeom>
            <a:avLst/>
            <a:gdLst/>
            <a:ahLst/>
            <a:cxnLst/>
            <a:rect r="r" b="b" t="t" l="l"/>
            <a:pathLst>
              <a:path h="919120" w="919120">
                <a:moveTo>
                  <a:pt x="0" y="0"/>
                </a:moveTo>
                <a:lnTo>
                  <a:pt x="919120" y="0"/>
                </a:lnTo>
                <a:lnTo>
                  <a:pt x="919120" y="919120"/>
                </a:lnTo>
                <a:lnTo>
                  <a:pt x="0" y="919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1830357"/>
            <a:ext cx="9820425" cy="9820425"/>
          </a:xfrm>
          <a:custGeom>
            <a:avLst/>
            <a:gdLst/>
            <a:ahLst/>
            <a:cxnLst/>
            <a:rect r="r" b="b" t="t" l="l"/>
            <a:pathLst>
              <a:path h="9820425" w="9820425">
                <a:moveTo>
                  <a:pt x="0" y="0"/>
                </a:moveTo>
                <a:lnTo>
                  <a:pt x="9820425" y="0"/>
                </a:lnTo>
                <a:lnTo>
                  <a:pt x="9820425" y="9820425"/>
                </a:lnTo>
                <a:lnTo>
                  <a:pt x="0" y="98204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8689" y="6702469"/>
            <a:ext cx="8124490" cy="240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b="true" sz="8000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9" tooltip="https://impacthub.cz/podpora-podnikavosti/"/>
              </a:rPr>
              <a:t>Podpora</a:t>
            </a:r>
          </a:p>
          <a:p>
            <a:pPr algn="l">
              <a:lnSpc>
                <a:spcPts val="9120"/>
              </a:lnSpc>
            </a:pPr>
            <a:r>
              <a:rPr lang="en-US" b="true" sz="8000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10" tooltip="https://impacthub.cz/podpora-podnikavosti/"/>
              </a:rPr>
              <a:t>podnikavosti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67868" y="274602"/>
            <a:ext cx="919120" cy="919120"/>
          </a:xfrm>
          <a:custGeom>
            <a:avLst/>
            <a:gdLst/>
            <a:ahLst/>
            <a:cxnLst/>
            <a:rect r="r" b="b" t="t" l="l"/>
            <a:pathLst>
              <a:path h="919120" w="919120">
                <a:moveTo>
                  <a:pt x="0" y="0"/>
                </a:moveTo>
                <a:lnTo>
                  <a:pt x="919120" y="0"/>
                </a:lnTo>
                <a:lnTo>
                  <a:pt x="919120" y="919120"/>
                </a:lnTo>
                <a:lnTo>
                  <a:pt x="0" y="9191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57385" y="1631730"/>
            <a:ext cx="2907984" cy="1005151"/>
          </a:xfrm>
          <a:custGeom>
            <a:avLst/>
            <a:gdLst/>
            <a:ahLst/>
            <a:cxnLst/>
            <a:rect r="r" b="b" t="t" l="l"/>
            <a:pathLst>
              <a:path h="1005151" w="2907984">
                <a:moveTo>
                  <a:pt x="0" y="0"/>
                </a:moveTo>
                <a:lnTo>
                  <a:pt x="2907985" y="0"/>
                </a:lnTo>
                <a:lnTo>
                  <a:pt x="2907985" y="1005151"/>
                </a:lnTo>
                <a:lnTo>
                  <a:pt x="0" y="10051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57385" y="4470637"/>
            <a:ext cx="3236701" cy="672863"/>
          </a:xfrm>
          <a:custGeom>
            <a:avLst/>
            <a:gdLst/>
            <a:ahLst/>
            <a:cxnLst/>
            <a:rect r="r" b="b" t="t" l="l"/>
            <a:pathLst>
              <a:path h="672863" w="3236701">
                <a:moveTo>
                  <a:pt x="0" y="0"/>
                </a:moveTo>
                <a:lnTo>
                  <a:pt x="3236702" y="0"/>
                </a:lnTo>
                <a:lnTo>
                  <a:pt x="3236702" y="672863"/>
                </a:lnTo>
                <a:lnTo>
                  <a:pt x="0" y="672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40253" y="652975"/>
            <a:ext cx="10690068" cy="2886318"/>
          </a:xfrm>
          <a:custGeom>
            <a:avLst/>
            <a:gdLst/>
            <a:ahLst/>
            <a:cxnLst/>
            <a:rect r="r" b="b" t="t" l="l"/>
            <a:pathLst>
              <a:path h="2886318" w="10690068">
                <a:moveTo>
                  <a:pt x="0" y="0"/>
                </a:moveTo>
                <a:lnTo>
                  <a:pt x="10690068" y="0"/>
                </a:lnTo>
                <a:lnTo>
                  <a:pt x="10690068" y="2886318"/>
                </a:lnTo>
                <a:lnTo>
                  <a:pt x="0" y="28863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02338" y="7239507"/>
            <a:ext cx="3117613" cy="2630024"/>
          </a:xfrm>
          <a:custGeom>
            <a:avLst/>
            <a:gdLst/>
            <a:ahLst/>
            <a:cxnLst/>
            <a:rect r="r" b="b" t="t" l="l"/>
            <a:pathLst>
              <a:path h="2630024" w="3117613">
                <a:moveTo>
                  <a:pt x="0" y="0"/>
                </a:moveTo>
                <a:lnTo>
                  <a:pt x="3117613" y="0"/>
                </a:lnTo>
                <a:lnTo>
                  <a:pt x="3117613" y="2630024"/>
                </a:lnTo>
                <a:lnTo>
                  <a:pt x="0" y="26300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6127" y="3729683"/>
            <a:ext cx="11301259" cy="2938327"/>
          </a:xfrm>
          <a:custGeom>
            <a:avLst/>
            <a:gdLst/>
            <a:ahLst/>
            <a:cxnLst/>
            <a:rect r="r" b="b" t="t" l="l"/>
            <a:pathLst>
              <a:path h="2938327" w="11301259">
                <a:moveTo>
                  <a:pt x="0" y="0"/>
                </a:moveTo>
                <a:lnTo>
                  <a:pt x="11301258" y="0"/>
                </a:lnTo>
                <a:lnTo>
                  <a:pt x="11301258" y="2938327"/>
                </a:lnTo>
                <a:lnTo>
                  <a:pt x="0" y="29383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81793" y="8032684"/>
            <a:ext cx="6208653" cy="1249491"/>
          </a:xfrm>
          <a:custGeom>
            <a:avLst/>
            <a:gdLst/>
            <a:ahLst/>
            <a:cxnLst/>
            <a:rect r="r" b="b" t="t" l="l"/>
            <a:pathLst>
              <a:path h="1249491" w="6208653">
                <a:moveTo>
                  <a:pt x="0" y="0"/>
                </a:moveTo>
                <a:lnTo>
                  <a:pt x="6208654" y="0"/>
                </a:lnTo>
                <a:lnTo>
                  <a:pt x="6208654" y="1249491"/>
                </a:lnTo>
                <a:lnTo>
                  <a:pt x="0" y="12494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8124" y="6999537"/>
            <a:ext cx="4165876" cy="2775515"/>
          </a:xfrm>
          <a:custGeom>
            <a:avLst/>
            <a:gdLst/>
            <a:ahLst/>
            <a:cxnLst/>
            <a:rect r="r" b="b" t="t" l="l"/>
            <a:pathLst>
              <a:path h="2775515" w="4165876">
                <a:moveTo>
                  <a:pt x="0" y="0"/>
                </a:moveTo>
                <a:lnTo>
                  <a:pt x="4165877" y="0"/>
                </a:lnTo>
                <a:lnTo>
                  <a:pt x="4165877" y="2775515"/>
                </a:lnTo>
                <a:lnTo>
                  <a:pt x="0" y="2775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819951" y="7784308"/>
            <a:ext cx="2247917" cy="1746244"/>
          </a:xfrm>
          <a:custGeom>
            <a:avLst/>
            <a:gdLst/>
            <a:ahLst/>
            <a:cxnLst/>
            <a:rect r="r" b="b" t="t" l="l"/>
            <a:pathLst>
              <a:path h="1746244" w="2247917">
                <a:moveTo>
                  <a:pt x="0" y="0"/>
                </a:moveTo>
                <a:lnTo>
                  <a:pt x="2247917" y="0"/>
                </a:lnTo>
                <a:lnTo>
                  <a:pt x="2247917" y="1746244"/>
                </a:lnTo>
                <a:lnTo>
                  <a:pt x="0" y="1746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715" t="0" r="-38644" b="-1331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67868" y="274602"/>
            <a:ext cx="919120" cy="919120"/>
          </a:xfrm>
          <a:custGeom>
            <a:avLst/>
            <a:gdLst/>
            <a:ahLst/>
            <a:cxnLst/>
            <a:rect r="r" b="b" t="t" l="l"/>
            <a:pathLst>
              <a:path h="919120" w="919120">
                <a:moveTo>
                  <a:pt x="0" y="0"/>
                </a:moveTo>
                <a:lnTo>
                  <a:pt x="919120" y="0"/>
                </a:lnTo>
                <a:lnTo>
                  <a:pt x="919120" y="919120"/>
                </a:lnTo>
                <a:lnTo>
                  <a:pt x="0" y="919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31165" y="1950728"/>
            <a:ext cx="4557513" cy="4180837"/>
          </a:xfrm>
          <a:custGeom>
            <a:avLst/>
            <a:gdLst/>
            <a:ahLst/>
            <a:cxnLst/>
            <a:rect r="r" b="b" t="t" l="l"/>
            <a:pathLst>
              <a:path h="4180837" w="4557513">
                <a:moveTo>
                  <a:pt x="0" y="0"/>
                </a:moveTo>
                <a:lnTo>
                  <a:pt x="4557513" y="0"/>
                </a:lnTo>
                <a:lnTo>
                  <a:pt x="4557513" y="4180837"/>
                </a:lnTo>
                <a:lnTo>
                  <a:pt x="0" y="4180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742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026261" y="0"/>
            <a:ext cx="2261739" cy="2274766"/>
            <a:chOff x="0" y="0"/>
            <a:chExt cx="3015652" cy="30330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15652" cy="3033022"/>
            </a:xfrm>
            <a:custGeom>
              <a:avLst/>
              <a:gdLst/>
              <a:ahLst/>
              <a:cxnLst/>
              <a:rect r="r" b="b" t="t" l="l"/>
              <a:pathLst>
                <a:path h="3033022" w="3015652">
                  <a:moveTo>
                    <a:pt x="0" y="0"/>
                  </a:moveTo>
                  <a:lnTo>
                    <a:pt x="3015652" y="0"/>
                  </a:lnTo>
                  <a:lnTo>
                    <a:pt x="3015652" y="3033022"/>
                  </a:lnTo>
                  <a:lnTo>
                    <a:pt x="0" y="3033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75555" t="0" r="0" b="-273405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88809" y="366136"/>
              <a:ext cx="1225493" cy="1225493"/>
            </a:xfrm>
            <a:custGeom>
              <a:avLst/>
              <a:gdLst/>
              <a:ahLst/>
              <a:cxnLst/>
              <a:rect r="r" b="b" t="t" l="l"/>
              <a:pathLst>
                <a:path h="1225493" w="1225493">
                  <a:moveTo>
                    <a:pt x="0" y="0"/>
                  </a:moveTo>
                  <a:lnTo>
                    <a:pt x="1225493" y="0"/>
                  </a:lnTo>
                  <a:lnTo>
                    <a:pt x="1225493" y="1225493"/>
                  </a:lnTo>
                  <a:lnTo>
                    <a:pt x="0" y="122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073121" y="2274766"/>
            <a:ext cx="1899813" cy="981920"/>
          </a:xfrm>
          <a:custGeom>
            <a:avLst/>
            <a:gdLst/>
            <a:ahLst/>
            <a:cxnLst/>
            <a:rect r="r" b="b" t="t" l="l"/>
            <a:pathLst>
              <a:path h="981920" w="1899813">
                <a:moveTo>
                  <a:pt x="0" y="0"/>
                </a:moveTo>
                <a:lnTo>
                  <a:pt x="1899813" y="0"/>
                </a:lnTo>
                <a:lnTo>
                  <a:pt x="1899813" y="981920"/>
                </a:lnTo>
                <a:lnTo>
                  <a:pt x="0" y="981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44845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31165" y="6018821"/>
            <a:ext cx="1859231" cy="386507"/>
          </a:xfrm>
          <a:custGeom>
            <a:avLst/>
            <a:gdLst/>
            <a:ahLst/>
            <a:cxnLst/>
            <a:rect r="r" b="b" t="t" l="l"/>
            <a:pathLst>
              <a:path h="386507" w="1859231">
                <a:moveTo>
                  <a:pt x="0" y="0"/>
                </a:moveTo>
                <a:lnTo>
                  <a:pt x="1859231" y="0"/>
                </a:lnTo>
                <a:lnTo>
                  <a:pt x="1859231" y="386507"/>
                </a:lnTo>
                <a:lnTo>
                  <a:pt x="0" y="3865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31165" y="1137383"/>
            <a:ext cx="1644120" cy="568294"/>
          </a:xfrm>
          <a:custGeom>
            <a:avLst/>
            <a:gdLst/>
            <a:ahLst/>
            <a:cxnLst/>
            <a:rect r="r" b="b" t="t" l="l"/>
            <a:pathLst>
              <a:path h="568294" w="1644120">
                <a:moveTo>
                  <a:pt x="0" y="0"/>
                </a:moveTo>
                <a:lnTo>
                  <a:pt x="1644120" y="0"/>
                </a:lnTo>
                <a:lnTo>
                  <a:pt x="1644120" y="568294"/>
                </a:lnTo>
                <a:lnTo>
                  <a:pt x="0" y="5682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31165" y="6405328"/>
            <a:ext cx="3455279" cy="2684156"/>
          </a:xfrm>
          <a:custGeom>
            <a:avLst/>
            <a:gdLst/>
            <a:ahLst/>
            <a:cxnLst/>
            <a:rect r="r" b="b" t="t" l="l"/>
            <a:pathLst>
              <a:path h="2684156" w="3455279">
                <a:moveTo>
                  <a:pt x="0" y="0"/>
                </a:moveTo>
                <a:lnTo>
                  <a:pt x="3455280" y="0"/>
                </a:lnTo>
                <a:lnTo>
                  <a:pt x="3455280" y="2684156"/>
                </a:lnTo>
                <a:lnTo>
                  <a:pt x="0" y="2684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715" t="0" r="-38644" b="-13312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20681" y="3505200"/>
            <a:ext cx="8189999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4424"/>
              </a:lnSpc>
              <a:buFont typeface="Arial"/>
              <a:buChar char="•"/>
            </a:pPr>
            <a:r>
              <a:rPr lang="en-US" sz="2499">
                <a:solidFill>
                  <a:srgbClr val="212020"/>
                </a:solidFill>
                <a:latin typeface="Poppins"/>
                <a:ea typeface="Poppins"/>
                <a:cs typeface="Poppins"/>
                <a:sym typeface="Poppins"/>
              </a:rPr>
              <a:t>Zvýšení kompetencí p</a:t>
            </a:r>
            <a:r>
              <a:rPr lang="en-US" sz="2499">
                <a:solidFill>
                  <a:srgbClr val="212020"/>
                </a:solidFill>
                <a:latin typeface="Poppins"/>
                <a:ea typeface="Poppins"/>
                <a:cs typeface="Poppins"/>
                <a:sym typeface="Poppins"/>
              </a:rPr>
              <a:t>ro podnikání a inovace</a:t>
            </a:r>
          </a:p>
          <a:p>
            <a:pPr algn="l" marL="539749" indent="-269875" lvl="1">
              <a:lnSpc>
                <a:spcPts val="4424"/>
              </a:lnSpc>
              <a:buFont typeface="Arial"/>
              <a:buChar char="•"/>
            </a:pPr>
            <a:r>
              <a:rPr lang="en-US" sz="2499">
                <a:solidFill>
                  <a:srgbClr val="212020"/>
                </a:solidFill>
                <a:latin typeface="Poppins"/>
                <a:ea typeface="Poppins"/>
                <a:cs typeface="Poppins"/>
                <a:sym typeface="Poppins"/>
              </a:rPr>
              <a:t>Posílení regionů a místních inovací</a:t>
            </a:r>
          </a:p>
          <a:p>
            <a:pPr algn="l" marL="539749" indent="-269875" lvl="1">
              <a:lnSpc>
                <a:spcPts val="4424"/>
              </a:lnSpc>
              <a:buFont typeface="Arial"/>
              <a:buChar char="•"/>
            </a:pPr>
            <a:r>
              <a:rPr lang="en-US" sz="2499">
                <a:solidFill>
                  <a:srgbClr val="212020"/>
                </a:solidFill>
                <a:latin typeface="Poppins"/>
                <a:ea typeface="Poppins"/>
                <a:cs typeface="Poppins"/>
                <a:sym typeface="Poppins"/>
              </a:rPr>
              <a:t>Společenské výzvy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20681" y="8031861"/>
            <a:ext cx="3481229" cy="91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5"/>
              </a:lnSpc>
            </a:pPr>
            <a:r>
              <a:rPr lang="en-US" sz="3031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2024</a:t>
            </a:r>
          </a:p>
          <a:p>
            <a:pPr algn="l">
              <a:lnSpc>
                <a:spcPts val="3455"/>
              </a:lnSpc>
            </a:pPr>
            <a:r>
              <a:rPr lang="en-US" sz="3031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80 % </a:t>
            </a:r>
            <a:r>
              <a:rPr lang="en-US" sz="3031">
                <a:solidFill>
                  <a:srgbClr val="212020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n-US" sz="3031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 20 %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83374" y="8031861"/>
            <a:ext cx="3481229" cy="91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5"/>
              </a:lnSpc>
            </a:pPr>
            <a:r>
              <a:rPr lang="en-US" sz="3031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2025</a:t>
            </a:r>
          </a:p>
          <a:p>
            <a:pPr algn="l">
              <a:lnSpc>
                <a:spcPts val="3455"/>
              </a:lnSpc>
            </a:pPr>
            <a:r>
              <a:rPr lang="en-US" sz="3031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88 % </a:t>
            </a:r>
            <a:r>
              <a:rPr lang="en-US" sz="3031">
                <a:solidFill>
                  <a:srgbClr val="212020"/>
                </a:solidFill>
                <a:latin typeface="Poppins"/>
                <a:ea typeface="Poppins"/>
                <a:cs typeface="Poppins"/>
                <a:sym typeface="Poppins"/>
              </a:rPr>
              <a:t>| </a:t>
            </a:r>
            <a:r>
              <a:rPr lang="en-US" sz="3031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12 %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346067" y="8031861"/>
            <a:ext cx="3481229" cy="91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5"/>
              </a:lnSpc>
            </a:pPr>
            <a:r>
              <a:rPr lang="en-US" sz="3031" b="true">
                <a:solidFill>
                  <a:srgbClr val="F58839"/>
                </a:solidFill>
                <a:latin typeface="Poppins Bold"/>
                <a:ea typeface="Poppins Bold"/>
                <a:cs typeface="Poppins Bold"/>
                <a:sym typeface="Poppins Bold"/>
              </a:rPr>
              <a:t>2026</a:t>
            </a:r>
          </a:p>
          <a:p>
            <a:pPr algn="l">
              <a:lnSpc>
                <a:spcPts val="3455"/>
              </a:lnSpc>
            </a:pPr>
            <a:r>
              <a:rPr lang="en-US" sz="3031" b="true">
                <a:solidFill>
                  <a:srgbClr val="F58839"/>
                </a:solidFill>
                <a:latin typeface="Poppins Bold"/>
                <a:ea typeface="Poppins Bold"/>
                <a:cs typeface="Poppins Bold"/>
                <a:sym typeface="Poppins Bold"/>
              </a:rPr>
              <a:t>75 % </a:t>
            </a:r>
            <a:r>
              <a:rPr lang="en-US" sz="3031">
                <a:solidFill>
                  <a:srgbClr val="F58839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n-US" sz="3031" b="true">
                <a:solidFill>
                  <a:srgbClr val="F58839"/>
                </a:solidFill>
                <a:latin typeface="Poppins Bold"/>
                <a:ea typeface="Poppins Bold"/>
                <a:cs typeface="Poppins Bold"/>
                <a:sym typeface="Poppins Bold"/>
              </a:rPr>
              <a:t> 25 %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9288" r="0" b="-92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3492" y="0"/>
            <a:ext cx="12410749" cy="9332114"/>
          </a:xfrm>
          <a:custGeom>
            <a:avLst/>
            <a:gdLst/>
            <a:ahLst/>
            <a:cxnLst/>
            <a:rect r="r" b="b" t="t" l="l"/>
            <a:pathLst>
              <a:path h="9332114" w="12410749">
                <a:moveTo>
                  <a:pt x="0" y="0"/>
                </a:moveTo>
                <a:lnTo>
                  <a:pt x="12410749" y="0"/>
                </a:lnTo>
                <a:lnTo>
                  <a:pt x="12410749" y="9332114"/>
                </a:lnTo>
                <a:lnTo>
                  <a:pt x="0" y="9332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14" t="-28474" r="-142338" b="-222288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689082" y="-5185064"/>
            <a:ext cx="12757572" cy="12757572"/>
            <a:chOff x="0" y="0"/>
            <a:chExt cx="17010096" cy="17010096"/>
          </a:xfrm>
        </p:grpSpPr>
        <p:sp>
          <p:nvSpPr>
            <p:cNvPr name="Freeform 5" id="5"/>
            <p:cNvSpPr/>
            <p:nvPr/>
          </p:nvSpPr>
          <p:spPr>
            <a:xfrm flipH="false" flipV="false" rot="8100000">
              <a:off x="3652121" y="1330021"/>
              <a:ext cx="9705855" cy="14350054"/>
            </a:xfrm>
            <a:custGeom>
              <a:avLst/>
              <a:gdLst/>
              <a:ahLst/>
              <a:cxnLst/>
              <a:rect r="r" b="b" t="t" l="l"/>
              <a:pathLst>
                <a:path h="14350054" w="9705855">
                  <a:moveTo>
                    <a:pt x="0" y="0"/>
                  </a:moveTo>
                  <a:lnTo>
                    <a:pt x="9705854" y="0"/>
                  </a:lnTo>
                  <a:lnTo>
                    <a:pt x="9705854" y="14350054"/>
                  </a:lnTo>
                  <a:lnTo>
                    <a:pt x="0" y="14350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505048" y="7279555"/>
              <a:ext cx="1225493" cy="1225493"/>
            </a:xfrm>
            <a:custGeom>
              <a:avLst/>
              <a:gdLst/>
              <a:ahLst/>
              <a:cxnLst/>
              <a:rect r="r" b="b" t="t" l="l"/>
              <a:pathLst>
                <a:path h="1225493" w="1225493">
                  <a:moveTo>
                    <a:pt x="0" y="0"/>
                  </a:moveTo>
                  <a:lnTo>
                    <a:pt x="1225493" y="0"/>
                  </a:lnTo>
                  <a:lnTo>
                    <a:pt x="1225493" y="1225493"/>
                  </a:lnTo>
                  <a:lnTo>
                    <a:pt x="0" y="122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>
            <a:hlinkClick r:id="rId9" tooltip="https://www.edlab.at/?lang=en"/>
          </p:cNvPr>
          <p:cNvSpPr/>
          <p:nvPr/>
        </p:nvSpPr>
        <p:spPr>
          <a:xfrm flipH="false" flipV="false" rot="0">
            <a:off x="2464057" y="3581625"/>
            <a:ext cx="5105770" cy="1884775"/>
          </a:xfrm>
          <a:custGeom>
            <a:avLst/>
            <a:gdLst/>
            <a:ahLst/>
            <a:cxnLst/>
            <a:rect r="r" b="b" t="t" l="l"/>
            <a:pathLst>
              <a:path h="1884775" w="5105770">
                <a:moveTo>
                  <a:pt x="0" y="0"/>
                </a:moveTo>
                <a:lnTo>
                  <a:pt x="5105770" y="0"/>
                </a:lnTo>
                <a:lnTo>
                  <a:pt x="5105770" y="1884775"/>
                </a:lnTo>
                <a:lnTo>
                  <a:pt x="0" y="18847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234903" y="3831672"/>
            <a:ext cx="3740836" cy="3740836"/>
          </a:xfrm>
          <a:custGeom>
            <a:avLst/>
            <a:gdLst/>
            <a:ahLst/>
            <a:cxnLst/>
            <a:rect r="r" b="b" t="t" l="l"/>
            <a:pathLst>
              <a:path h="3740836" w="3740836">
                <a:moveTo>
                  <a:pt x="0" y="0"/>
                </a:moveTo>
                <a:lnTo>
                  <a:pt x="3740836" y="0"/>
                </a:lnTo>
                <a:lnTo>
                  <a:pt x="3740836" y="3740836"/>
                </a:lnTo>
                <a:lnTo>
                  <a:pt x="0" y="3740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64057" y="2499585"/>
            <a:ext cx="8529618" cy="108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69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Inspirace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5105" y="1028700"/>
            <a:ext cx="7923770" cy="7715250"/>
          </a:xfrm>
          <a:custGeom>
            <a:avLst/>
            <a:gdLst/>
            <a:ahLst/>
            <a:cxnLst/>
            <a:rect r="r" b="b" t="t" l="l"/>
            <a:pathLst>
              <a:path h="7715250" w="7923770">
                <a:moveTo>
                  <a:pt x="0" y="0"/>
                </a:moveTo>
                <a:lnTo>
                  <a:pt x="7923770" y="0"/>
                </a:lnTo>
                <a:lnTo>
                  <a:pt x="7923770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067868" y="274602"/>
            <a:ext cx="919120" cy="919120"/>
          </a:xfrm>
          <a:custGeom>
            <a:avLst/>
            <a:gdLst/>
            <a:ahLst/>
            <a:cxnLst/>
            <a:rect r="r" b="b" t="t" l="l"/>
            <a:pathLst>
              <a:path h="919120" w="919120">
                <a:moveTo>
                  <a:pt x="0" y="0"/>
                </a:moveTo>
                <a:lnTo>
                  <a:pt x="919120" y="0"/>
                </a:lnTo>
                <a:lnTo>
                  <a:pt x="919120" y="919120"/>
                </a:lnTo>
                <a:lnTo>
                  <a:pt x="0" y="9191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-1392144">
            <a:off x="6970617" y="4140403"/>
            <a:ext cx="4101273" cy="4101256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962848" y="3063603"/>
            <a:ext cx="3731994" cy="3731994"/>
          </a:xfrm>
          <a:custGeom>
            <a:avLst/>
            <a:gdLst/>
            <a:ahLst/>
            <a:cxnLst/>
            <a:rect r="r" b="b" t="t" l="l"/>
            <a:pathLst>
              <a:path h="3731994" w="3731994">
                <a:moveTo>
                  <a:pt x="0" y="0"/>
                </a:moveTo>
                <a:lnTo>
                  <a:pt x="3731994" y="0"/>
                </a:lnTo>
                <a:lnTo>
                  <a:pt x="3731994" y="3731994"/>
                </a:lnTo>
                <a:lnTo>
                  <a:pt x="0" y="3731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683597" y="6560329"/>
            <a:ext cx="5575703" cy="461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3000" b="true">
                <a:solidFill>
                  <a:srgbClr val="212020"/>
                </a:solidFill>
                <a:latin typeface="Poppins Bold"/>
                <a:ea typeface="Poppins Bold"/>
                <a:cs typeface="Poppins Bold"/>
                <a:sym typeface="Poppins Bold"/>
              </a:rPr>
              <a:t>Petra Sokol Maňasová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DAG66ALDXoQ</dc:identifier>
  <dcterms:modified xsi:type="dcterms:W3CDTF">2011-08-01T06:04:30Z</dcterms:modified>
  <cp:revision>1</cp:revision>
  <dc:title>Impact Hub - CzechInvest In. Infra</dc:title>
</cp:coreProperties>
</file>