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4" r:id="rId2"/>
    <p:sldMasterId id="2147483735" r:id="rId3"/>
  </p:sldMasterIdLst>
  <p:notesMasterIdLst>
    <p:notesMasterId r:id="rId20"/>
  </p:notesMasterIdLst>
  <p:handoutMasterIdLst>
    <p:handoutMasterId r:id="rId21"/>
  </p:handoutMasterIdLst>
  <p:sldIdLst>
    <p:sldId id="293" r:id="rId4"/>
    <p:sldId id="2194" r:id="rId5"/>
    <p:sldId id="2263" r:id="rId6"/>
    <p:sldId id="260" r:id="rId7"/>
    <p:sldId id="256" r:id="rId8"/>
    <p:sldId id="2261" r:id="rId9"/>
    <p:sldId id="2253" r:id="rId10"/>
    <p:sldId id="2265" r:id="rId11"/>
    <p:sldId id="2233" r:id="rId12"/>
    <p:sldId id="2219" r:id="rId13"/>
    <p:sldId id="2241" r:id="rId14"/>
    <p:sldId id="2258" r:id="rId15"/>
    <p:sldId id="2249" r:id="rId16"/>
    <p:sldId id="2239" r:id="rId17"/>
    <p:sldId id="2212" r:id="rId18"/>
    <p:sldId id="268" r:id="rId19"/>
  </p:sldIdLst>
  <p:sldSz cx="18288000" cy="10287000"/>
  <p:notesSz cx="9926638" cy="6797675"/>
  <p:embeddedFontLst>
    <p:embeddedFont>
      <p:font typeface="Chakra Petch" panose="020B0604020202020204" charset="-34"/>
      <p:regular r:id="rId22"/>
      <p:bold r:id="rId23"/>
      <p:italic r:id="rId24"/>
      <p:boldItalic r:id="rId25"/>
    </p:embeddedFont>
    <p:embeddedFont>
      <p:font typeface="League Spartan" panose="020B0604020202020204" charset="-18"/>
      <p:regular r:id="rId26"/>
      <p:bold r:id="rId27"/>
    </p:embeddedFont>
    <p:embeddedFont>
      <p:font typeface="Proxima Nova" panose="020B0604020202020204" charset="0"/>
      <p:regular r:id="rId28"/>
      <p:bold r:id="rId29"/>
      <p:boldItalic r:id="rId30"/>
    </p:embeddedFont>
    <p:embeddedFont>
      <p:font typeface="Proxima Nova Bold" panose="020B0604020202020204" charset="0"/>
      <p:regular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Bold" panose="02000000000000000000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alova Antonie" initials="KA" lastIdx="1" clrIdx="0">
    <p:extLst>
      <p:ext uri="{19B8F6BF-5375-455C-9EA6-DF929625EA0E}">
        <p15:presenceInfo xmlns:p15="http://schemas.microsoft.com/office/powerpoint/2012/main" userId="S-1-5-21-1555536842-3594628674-931947639-69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2A9"/>
    <a:srgbClr val="EBE20D"/>
    <a:srgbClr val="FDFCE9"/>
    <a:srgbClr val="EFEA72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Tmavý styl 2 – zvýraznění 3/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Střední styl 4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78692" autoAdjust="0"/>
  </p:normalViewPr>
  <p:slideViewPr>
    <p:cSldViewPr>
      <p:cViewPr varScale="1">
        <p:scale>
          <a:sx n="58" d="100"/>
          <a:sy n="58" d="100"/>
        </p:scale>
        <p:origin x="49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386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98BE031E-FD5C-4D22-A5A4-201D2366BF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9EBD3FD-870E-48B7-8415-7361ABC302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CC18F-7BCE-475D-8452-29B089CDAED5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9BF1A47-9020-4608-9F12-D508A54E23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DC666C9-AEDE-429B-8C3D-4E0659B281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E6967-200A-455D-8F15-48E6093FE0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0621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2E841-8686-49B7-9BB8-8FC0A1C1B447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7868A-1FD5-40E3-95B8-724C4C2AC0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015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868A-1FD5-40E3-95B8-724C4C2AC00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4153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868A-1FD5-40E3-95B8-724C4C2AC00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9207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868A-1FD5-40E3-95B8-724C4C2AC00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273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868A-1FD5-40E3-95B8-724C4C2AC00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58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868A-1FD5-40E3-95B8-724C4C2AC00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476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FD4E7-E6B6-F086-9E96-A870C78A5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BA72033-3A93-7B69-F8DC-51E87D2391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5F541E4-22A8-0B67-8EBA-E7EF068834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Výhledově Technické sítě Brno,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9108CEA-37BF-A0A3-785A-D95FCEABAF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868A-1FD5-40E3-95B8-724C4C2AC00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839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868A-1FD5-40E3-95B8-724C4C2AC00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3524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1FF48-A0AB-B1ED-AB27-9E53B98DA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DB8DF0D-0E49-A40A-2DF4-60AAA51D3C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23C2EDA-7E2F-6F53-BD5B-07C01BC1C8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Výhledově Technické sítě Brno,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78B4369-2C0F-BC43-C995-7C5DDFD583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868A-1FD5-40E3-95B8-724C4C2AC00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542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B06C4-F1EE-CAC8-4C80-CDFA1E4F1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67ACCE1-0D43-E657-5742-A4A1A5F6B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462E401-B216-CB0E-27CE-58E8C62BA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5C9FB58-7A78-7C50-28B7-7E9F8D4DAE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868A-1FD5-40E3-95B8-724C4C2AC00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9164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868A-1FD5-40E3-95B8-724C4C2AC00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711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EB43A-3309-2EEF-8F18-EBFC2E5D8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EAB93B9-3308-6242-816F-EC7B358FF3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6C863A4-8EF5-50F2-E0A6-9BABA85A3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DE8ACC0-5807-A989-98B3-D6B00870BA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868A-1FD5-40E3-95B8-724C4C2AC00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142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903D82-732B-4ABD-B96B-49444822AD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10200" y="5918357"/>
            <a:ext cx="8458200" cy="64984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spc="600">
                <a:latin typeface="Proxima Nova Bold" panose="020B0604020202020204" charset="0"/>
                <a:ea typeface="Roboto Bold" panose="020B0604020202020204" charset="0"/>
              </a:defRPr>
            </a:lvl1pPr>
          </a:lstStyle>
          <a:p>
            <a:r>
              <a:rPr lang="cs-CZ" dirty="0"/>
              <a:t>Rodící se Živá laboratoř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08129D3-6299-4ABB-B2A5-F03A41691B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8530873"/>
            <a:ext cx="13716000" cy="13370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>
                <a:latin typeface="Roboto Bold" panose="020B0604020202020204" charset="0"/>
                <a:ea typeface="Roboto Bold" panose="020B0604020202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SETKÁNÍ, datum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504BCC8-B376-4C75-9863-6E2113F3C8B6}"/>
              </a:ext>
            </a:extLst>
          </p:cNvPr>
          <p:cNvSpPr/>
          <p:nvPr userDrawn="1"/>
        </p:nvSpPr>
        <p:spPr>
          <a:xfrm>
            <a:off x="1371600" y="2389340"/>
            <a:ext cx="12197803" cy="3853941"/>
          </a:xfrm>
          <a:custGeom>
            <a:avLst/>
            <a:gdLst/>
            <a:ahLst/>
            <a:cxnLst/>
            <a:rect l="l" t="t" r="r" b="b"/>
            <a:pathLst>
              <a:path w="13665970" h="4317813">
                <a:moveTo>
                  <a:pt x="0" y="0"/>
                </a:moveTo>
                <a:lnTo>
                  <a:pt x="13665971" y="0"/>
                </a:lnTo>
                <a:lnTo>
                  <a:pt x="13665971" y="4317813"/>
                </a:lnTo>
                <a:lnTo>
                  <a:pt x="0" y="43178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74AB7B1-2FE5-4A3B-A00A-61E11BFE3796}"/>
              </a:ext>
            </a:extLst>
          </p:cNvPr>
          <p:cNvSpPr/>
          <p:nvPr userDrawn="1"/>
        </p:nvSpPr>
        <p:spPr>
          <a:xfrm>
            <a:off x="16016405" y="8015405"/>
            <a:ext cx="2271595" cy="2271595"/>
          </a:xfrm>
          <a:custGeom>
            <a:avLst/>
            <a:gdLst/>
            <a:ahLst/>
            <a:cxnLst/>
            <a:rect l="l" t="t" r="r" b="b"/>
            <a:pathLst>
              <a:path w="2271595" h="2271595">
                <a:moveTo>
                  <a:pt x="0" y="0"/>
                </a:moveTo>
                <a:lnTo>
                  <a:pt x="2271595" y="0"/>
                </a:lnTo>
                <a:lnTo>
                  <a:pt x="2271595" y="2271595"/>
                </a:lnTo>
                <a:lnTo>
                  <a:pt x="0" y="2271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11C90520-4C44-4BBD-9827-1F330B6A2B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706600" y="419100"/>
            <a:ext cx="31242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dirty="0"/>
              <a:t>Logo?</a:t>
            </a:r>
          </a:p>
        </p:txBody>
      </p:sp>
    </p:spTree>
    <p:extLst>
      <p:ext uri="{BB962C8B-B14F-4D97-AF65-F5344CB8AC3E}">
        <p14:creationId xmlns:p14="http://schemas.microsoft.com/office/powerpoint/2010/main" val="1515195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8E9D97-DAFA-4252-ADD1-299E94214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3942" y="1634180"/>
            <a:ext cx="9556426" cy="140696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BVV </a:t>
            </a:r>
            <a:r>
              <a:rPr lang="cs-CZ" dirty="0" err="1"/>
              <a:t>Living</a:t>
            </a:r>
            <a:r>
              <a:rPr lang="cs-CZ" dirty="0"/>
              <a:t> </a:t>
            </a:r>
            <a:r>
              <a:rPr lang="cs-CZ" dirty="0" err="1"/>
              <a:t>Lab</a:t>
            </a:r>
            <a:r>
              <a:rPr lang="cs-CZ" dirty="0"/>
              <a:t>?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1CDC5B3-D929-48C7-A57D-BF3FD51C21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53942" y="3158180"/>
            <a:ext cx="9556426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Nový dlouhodobý projekt v areálu brněnského výstaviště, který se zaměřuje na spoluvytváření a šíření inovací. Jedná se o otevřený inovační ekosystém v reálném prostředí, založený na spolupráci mezi výzkumnými institucemi, firmami, </a:t>
            </a:r>
            <a:r>
              <a:rPr lang="cs-CZ" dirty="0" err="1"/>
              <a:t>startupy</a:t>
            </a:r>
            <a:r>
              <a:rPr lang="cs-CZ" dirty="0"/>
              <a:t>, veřejnou správou i samotnými uživateli.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064CD9A-EAAD-40A4-88A7-6874D7FB91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91168"/>
            <a:ext cx="3934160" cy="1243012"/>
          </a:xfrm>
          <a:prstGeom prst="rect">
            <a:avLst/>
          </a:prstGeom>
        </p:spPr>
      </p:pic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79EC08E4-9949-4F0B-A87E-DF4DC9010E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4576" y="6053780"/>
            <a:ext cx="9555864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cs-CZ" dirty="0" err="1"/>
              <a:t>Innovation</a:t>
            </a:r>
            <a:r>
              <a:rPr lang="cs-CZ" dirty="0"/>
              <a:t> </a:t>
            </a:r>
            <a:r>
              <a:rPr lang="cs-CZ" dirty="0" err="1"/>
              <a:t>ekosystem</a:t>
            </a:r>
            <a:r>
              <a:rPr lang="cs-CZ" dirty="0"/>
              <a:t> and </a:t>
            </a:r>
            <a:r>
              <a:rPr lang="cs-CZ" dirty="0" err="1"/>
              <a:t>partners</a:t>
            </a:r>
            <a:endParaRPr lang="cs-CZ" dirty="0"/>
          </a:p>
        </p:txBody>
      </p: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8A66A4AC-E26C-447B-9BDB-AA17B3B5B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4576" y="6739580"/>
            <a:ext cx="9555864" cy="236220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spcBef>
                <a:spcPts val="0"/>
              </a:spcBef>
              <a:buClr>
                <a:srgbClr val="EFEA72"/>
              </a:buClr>
              <a:buSzPct val="174000"/>
              <a:buFont typeface="Wingdings" panose="05000000000000000000" pitchFamily="2" charset="2"/>
              <a:buChar char="§"/>
              <a:defRPr sz="2400"/>
            </a:lvl1pPr>
            <a:lvl2pPr marL="685800" indent="-228600">
              <a:buClr>
                <a:srgbClr val="EFEA72"/>
              </a:buClr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cs-CZ" dirty="0" err="1"/>
              <a:t>Government</a:t>
            </a:r>
            <a:r>
              <a:rPr lang="cs-CZ" dirty="0"/>
              <a:t> </a:t>
            </a:r>
            <a:r>
              <a:rPr lang="cs-CZ" dirty="0" err="1"/>
              <a:t>institutions</a:t>
            </a:r>
            <a:r>
              <a:rPr lang="cs-CZ" dirty="0"/>
              <a:t>, </a:t>
            </a:r>
            <a:r>
              <a:rPr lang="cs-CZ" dirty="0" err="1"/>
              <a:t>local</a:t>
            </a:r>
            <a:r>
              <a:rPr lang="cs-CZ" dirty="0"/>
              <a:t> </a:t>
            </a:r>
            <a:r>
              <a:rPr lang="cs-CZ" dirty="0" err="1"/>
              <a:t>governments</a:t>
            </a:r>
            <a:endParaRPr lang="cs-CZ" dirty="0"/>
          </a:p>
          <a:p>
            <a:pPr lvl="0"/>
            <a:r>
              <a:rPr lang="cs-CZ" dirty="0" err="1"/>
              <a:t>Universities</a:t>
            </a:r>
            <a:r>
              <a:rPr lang="cs-CZ" dirty="0"/>
              <a:t>, </a:t>
            </a:r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institutions</a:t>
            </a:r>
            <a:endParaRPr lang="cs-CZ" dirty="0"/>
          </a:p>
          <a:p>
            <a:pPr lvl="0"/>
            <a:r>
              <a:rPr lang="cs-CZ" dirty="0" err="1"/>
              <a:t>Private</a:t>
            </a:r>
            <a:r>
              <a:rPr lang="cs-CZ" dirty="0"/>
              <a:t> </a:t>
            </a:r>
            <a:r>
              <a:rPr lang="cs-CZ" dirty="0" err="1"/>
              <a:t>companies</a:t>
            </a:r>
            <a:endParaRPr lang="cs-CZ" dirty="0"/>
          </a:p>
          <a:p>
            <a:pPr lvl="0"/>
            <a:r>
              <a:rPr lang="cs-CZ" dirty="0" err="1"/>
              <a:t>Funders</a:t>
            </a:r>
            <a:endParaRPr lang="cs-CZ" dirty="0"/>
          </a:p>
          <a:p>
            <a:pPr lvl="0"/>
            <a:r>
              <a:rPr lang="cs-CZ" dirty="0"/>
              <a:t>Non-profit </a:t>
            </a:r>
            <a:r>
              <a:rPr lang="cs-CZ" dirty="0" err="1"/>
              <a:t>organisations</a:t>
            </a:r>
            <a:endParaRPr lang="cs-CZ" dirty="0"/>
          </a:p>
          <a:p>
            <a:pPr lvl="0"/>
            <a:r>
              <a:rPr lang="cs-CZ" dirty="0" err="1"/>
              <a:t>Citizens</a:t>
            </a:r>
            <a:endParaRPr lang="cs-CZ" dirty="0"/>
          </a:p>
        </p:txBody>
      </p:sp>
      <p:sp>
        <p:nvSpPr>
          <p:cNvPr id="23" name="Zástupný symbol obrázku 22">
            <a:extLst>
              <a:ext uri="{FF2B5EF4-FFF2-40B4-BE49-F238E27FC236}">
                <a16:creationId xmlns:a16="http://schemas.microsoft.com/office/drawing/2014/main" id="{724A9001-60E4-490B-979B-EC5F9665F3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878263" cy="10287000"/>
          </a:xfrm>
          <a:prstGeom prst="rect">
            <a:avLst/>
          </a:prstGeom>
          <a:blipFill>
            <a:blip r:embed="rId3"/>
            <a:tile tx="0" ty="0" sx="100000" sy="100000" flip="none" algn="l"/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3E46968-5535-43D9-9778-5C5F3D07EF5E}"/>
              </a:ext>
            </a:extLst>
          </p:cNvPr>
          <p:cNvSpPr/>
          <p:nvPr userDrawn="1"/>
        </p:nvSpPr>
        <p:spPr>
          <a:xfrm>
            <a:off x="16665212" y="8664212"/>
            <a:ext cx="1622788" cy="1622788"/>
          </a:xfrm>
          <a:custGeom>
            <a:avLst/>
            <a:gdLst/>
            <a:ahLst/>
            <a:cxnLst/>
            <a:rect l="l" t="t" r="r" b="b"/>
            <a:pathLst>
              <a:path w="1622788" h="1622788">
                <a:moveTo>
                  <a:pt x="0" y="0"/>
                </a:moveTo>
                <a:lnTo>
                  <a:pt x="1622788" y="0"/>
                </a:lnTo>
                <a:lnTo>
                  <a:pt x="1622788" y="1622788"/>
                </a:lnTo>
                <a:lnTo>
                  <a:pt x="0" y="162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6884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8E9D97-DAFA-4252-ADD1-299E94214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200" y="266700"/>
            <a:ext cx="9556426" cy="140696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BVV </a:t>
            </a:r>
            <a:r>
              <a:rPr lang="cs-CZ" dirty="0" err="1"/>
              <a:t>Living</a:t>
            </a:r>
            <a:r>
              <a:rPr lang="cs-CZ" dirty="0"/>
              <a:t> </a:t>
            </a:r>
            <a:r>
              <a:rPr lang="cs-CZ" dirty="0" err="1"/>
              <a:t>Lab</a:t>
            </a:r>
            <a:r>
              <a:rPr lang="cs-CZ" dirty="0"/>
              <a:t>?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1CDC5B3-D929-48C7-A57D-BF3FD51C21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43000" y="2324100"/>
            <a:ext cx="12649200" cy="6934200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cs-CZ" dirty="0"/>
              <a:t>Nový dlouhodobý projekt v areálu brněnského výstaviště, který se zaměřuje na spoluvytváření a šíření inovací. Jedná se o otevřený inovační ekosystém v reálném prostředí, založený na spolupráci mezi výzkumnými institucemi, firmami, </a:t>
            </a:r>
            <a:r>
              <a:rPr lang="cs-CZ" dirty="0" err="1"/>
              <a:t>startupy</a:t>
            </a:r>
            <a:r>
              <a:rPr lang="cs-CZ" dirty="0"/>
              <a:t>, veřejnou správou i samotnými uživateli.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064CD9A-EAAD-40A4-88A7-6874D7FB91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6700"/>
            <a:ext cx="3934160" cy="1243012"/>
          </a:xfrm>
          <a:prstGeom prst="rect">
            <a:avLst/>
          </a:prstGeom>
        </p:spPr>
      </p:pic>
      <p:sp>
        <p:nvSpPr>
          <p:cNvPr id="23" name="Zástupný symbol obrázku 22">
            <a:extLst>
              <a:ext uri="{FF2B5EF4-FFF2-40B4-BE49-F238E27FC236}">
                <a16:creationId xmlns:a16="http://schemas.microsoft.com/office/drawing/2014/main" id="{724A9001-60E4-490B-979B-EC5F9665F3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410368" y="0"/>
            <a:ext cx="3878263" cy="10287000"/>
          </a:xfrm>
          <a:prstGeom prst="rect">
            <a:avLst/>
          </a:prstGeom>
          <a:blipFill>
            <a:blip r:embed="rId3"/>
            <a:tile tx="0" ty="0" sx="100000" sy="100000" flip="none" algn="l"/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3E46968-5535-43D9-9778-5C5F3D07EF5E}"/>
              </a:ext>
            </a:extLst>
          </p:cNvPr>
          <p:cNvSpPr/>
          <p:nvPr userDrawn="1"/>
        </p:nvSpPr>
        <p:spPr>
          <a:xfrm>
            <a:off x="0" y="8664212"/>
            <a:ext cx="1622788" cy="1622788"/>
          </a:xfrm>
          <a:custGeom>
            <a:avLst/>
            <a:gdLst/>
            <a:ahLst/>
            <a:cxnLst/>
            <a:rect l="l" t="t" r="r" b="b"/>
            <a:pathLst>
              <a:path w="1622788" h="1622788">
                <a:moveTo>
                  <a:pt x="0" y="0"/>
                </a:moveTo>
                <a:lnTo>
                  <a:pt x="1622788" y="0"/>
                </a:lnTo>
                <a:lnTo>
                  <a:pt x="1622788" y="1622788"/>
                </a:lnTo>
                <a:lnTo>
                  <a:pt x="0" y="162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69340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D17F20-B17B-4E9A-8674-4EF2D6C44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1012674"/>
            <a:ext cx="9410700" cy="1989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cs-CZ" dirty="0"/>
              <a:t>Potenciál areálu výstaviště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2AC378-7708-46DD-86D5-4F78DB57FF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91168"/>
            <a:ext cx="3934160" cy="1243012"/>
          </a:xfrm>
          <a:prstGeom prst="rect">
            <a:avLst/>
          </a:prstGeom>
        </p:spPr>
      </p:pic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BD66A180-5E40-4E1E-BDE9-21E73A1B7E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7300" y="3238500"/>
            <a:ext cx="9410700" cy="213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cs-CZ" dirty="0"/>
              <a:t>12 výstavních hal a pavilonů</a:t>
            </a:r>
          </a:p>
          <a:p>
            <a:pPr lvl="0"/>
            <a:r>
              <a:rPr lang="cs-CZ" dirty="0"/>
              <a:t>20+ administrativních budov</a:t>
            </a:r>
          </a:p>
          <a:p>
            <a:pPr lvl="0"/>
            <a:r>
              <a:rPr lang="cs-CZ" dirty="0"/>
              <a:t>80+ hospodářských objektů</a:t>
            </a:r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B31BD00B-4B6B-4AC1-A109-F8B34535306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57300" y="5829300"/>
            <a:ext cx="9410700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3039"/>
              </a:lnSpc>
              <a:buNone/>
              <a:defRPr sz="2400"/>
            </a:lvl1pPr>
          </a:lstStyle>
          <a:p>
            <a:pPr algn="l">
              <a:lnSpc>
                <a:spcPts val="3039"/>
              </a:lnSpc>
            </a:pPr>
            <a:r>
              <a:rPr lang="cs-CZ" sz="2800" dirty="0">
                <a:solidFill>
                  <a:srgbClr val="000000"/>
                </a:solidFill>
                <a:latin typeface="Proxima Nova Bold"/>
              </a:rPr>
              <a:t>10+ km </a:t>
            </a:r>
            <a:r>
              <a:rPr lang="cs-CZ" sz="2800" dirty="0">
                <a:solidFill>
                  <a:srgbClr val="000000"/>
                </a:solidFill>
                <a:latin typeface="Proxima Nova"/>
              </a:rPr>
              <a:t>zpevněných komunikací, různé typy povrchů</a:t>
            </a:r>
          </a:p>
          <a:p>
            <a:pPr algn="l">
              <a:lnSpc>
                <a:spcPts val="3039"/>
              </a:lnSpc>
            </a:pPr>
            <a:r>
              <a:rPr lang="cs-CZ" sz="2800" dirty="0">
                <a:solidFill>
                  <a:srgbClr val="000000"/>
                </a:solidFill>
                <a:latin typeface="Proxima Nova Bold"/>
              </a:rPr>
              <a:t>3,5 km</a:t>
            </a:r>
            <a:r>
              <a:rPr lang="cs-CZ" sz="2800" dirty="0">
                <a:solidFill>
                  <a:srgbClr val="000000"/>
                </a:solidFill>
                <a:latin typeface="Proxima Nova"/>
              </a:rPr>
              <a:t> kolektorů pro vedení IS</a:t>
            </a:r>
          </a:p>
          <a:p>
            <a:pPr algn="l">
              <a:lnSpc>
                <a:spcPts val="3039"/>
              </a:lnSpc>
            </a:pPr>
            <a:r>
              <a:rPr lang="cs-CZ" sz="2800" dirty="0">
                <a:solidFill>
                  <a:srgbClr val="000000"/>
                </a:solidFill>
                <a:latin typeface="Proxima Nova Bold"/>
              </a:rPr>
              <a:t>500+</a:t>
            </a:r>
            <a:r>
              <a:rPr lang="cs-CZ" sz="2800" dirty="0">
                <a:solidFill>
                  <a:srgbClr val="000000"/>
                </a:solidFill>
                <a:latin typeface="Proxima Nova"/>
              </a:rPr>
              <a:t> sloupů veřejného osvětlení</a:t>
            </a:r>
          </a:p>
          <a:p>
            <a:pPr algn="l">
              <a:lnSpc>
                <a:spcPts val="3039"/>
              </a:lnSpc>
            </a:pPr>
            <a:r>
              <a:rPr lang="cs-CZ" sz="2800" dirty="0">
                <a:solidFill>
                  <a:srgbClr val="000000"/>
                </a:solidFill>
                <a:latin typeface="Proxima Nova"/>
              </a:rPr>
              <a:t>dopravní značení, kamery, městský mobiliář</a:t>
            </a:r>
          </a:p>
          <a:p>
            <a:pPr algn="l">
              <a:lnSpc>
                <a:spcPts val="3039"/>
              </a:lnSpc>
            </a:pPr>
            <a:r>
              <a:rPr lang="cs-CZ" sz="2800" dirty="0">
                <a:solidFill>
                  <a:srgbClr val="000000"/>
                </a:solidFill>
                <a:latin typeface="Proxima Nova Bold"/>
              </a:rPr>
              <a:t>1200+</a:t>
            </a:r>
            <a:r>
              <a:rPr lang="cs-CZ" sz="2800" dirty="0">
                <a:solidFill>
                  <a:srgbClr val="000000"/>
                </a:solidFill>
                <a:latin typeface="Proxima Nova"/>
              </a:rPr>
              <a:t> stromů, plochy zeleně, vodní nádrže</a:t>
            </a:r>
          </a:p>
          <a:p>
            <a:pPr algn="l">
              <a:lnSpc>
                <a:spcPts val="3039"/>
              </a:lnSpc>
            </a:pPr>
            <a:r>
              <a:rPr lang="cs-CZ" sz="2800" dirty="0">
                <a:solidFill>
                  <a:srgbClr val="000000"/>
                </a:solidFill>
                <a:latin typeface="Proxima Nova"/>
              </a:rPr>
              <a:t>GIS pasportizace území, 5G síť, optická kabeláž, datové centrum</a:t>
            </a:r>
          </a:p>
          <a:p>
            <a:pPr algn="l">
              <a:lnSpc>
                <a:spcPts val="3039"/>
              </a:lnSpc>
            </a:pPr>
            <a:r>
              <a:rPr lang="cs-CZ" sz="2800" dirty="0">
                <a:solidFill>
                  <a:srgbClr val="000000"/>
                </a:solidFill>
                <a:latin typeface="Proxima Nova Bold"/>
              </a:rPr>
              <a:t>Kancelářské prostory</a:t>
            </a:r>
            <a:r>
              <a:rPr lang="cs-CZ" sz="2800" dirty="0">
                <a:solidFill>
                  <a:srgbClr val="000000"/>
                </a:solidFill>
                <a:latin typeface="Proxima Nova"/>
              </a:rPr>
              <a:t> pro firmy</a:t>
            </a:r>
          </a:p>
        </p:txBody>
      </p:sp>
      <p:sp>
        <p:nvSpPr>
          <p:cNvPr id="13" name="Zástupný symbol obrázku 12">
            <a:extLst>
              <a:ext uri="{FF2B5EF4-FFF2-40B4-BE49-F238E27FC236}">
                <a16:creationId xmlns:a16="http://schemas.microsoft.com/office/drawing/2014/main" id="{E1C19171-878D-4E53-A843-07370C0AE8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820400" y="4619171"/>
            <a:ext cx="7467600" cy="5676900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7F02A64E-931B-4974-B8FB-FF48DCE64961}"/>
              </a:ext>
            </a:extLst>
          </p:cNvPr>
          <p:cNvSpPr/>
          <p:nvPr userDrawn="1"/>
        </p:nvSpPr>
        <p:spPr>
          <a:xfrm>
            <a:off x="16665212" y="8664212"/>
            <a:ext cx="1622788" cy="1622788"/>
          </a:xfrm>
          <a:custGeom>
            <a:avLst/>
            <a:gdLst/>
            <a:ahLst/>
            <a:cxnLst/>
            <a:rect l="l" t="t" r="r" b="b"/>
            <a:pathLst>
              <a:path w="1622788" h="1622788">
                <a:moveTo>
                  <a:pt x="0" y="0"/>
                </a:moveTo>
                <a:lnTo>
                  <a:pt x="1622788" y="0"/>
                </a:lnTo>
                <a:lnTo>
                  <a:pt x="1622788" y="1622788"/>
                </a:lnTo>
                <a:lnTo>
                  <a:pt x="0" y="162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343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2CCBBC-C9EB-49C8-AD90-4632EBB54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AEE3480-BF07-4BE2-AF51-AE93C2406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172DFE5-297D-4363-8F33-2E77159E7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B6C5B73-FEF1-4168-99BA-3EF1788CE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96169AB-3278-41B4-B7F9-84BA722AA7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1273CD4-CD25-4478-9613-0A7B044942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85C7E73-9A68-466D-ACBE-08D9EF6585C3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81D8C29-EFD2-429F-BE3F-439DDA10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B89CDCA-7059-4D9C-B744-80BC6D8E7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9B8FA5E9-16BD-4409-9690-05D3D970B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703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11C1DD-C183-4AB3-9F02-71D4D6436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B53330-1680-43FF-A986-4BDF57639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0B2F4BC-C9AD-4E66-9056-EFED0E09F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313C9F-4F83-47CF-812A-F3D76CE6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85C7E73-9A68-466D-ACBE-08D9EF6585C3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9E6701C-D071-4160-A946-941FEFB19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17BCEF-7685-4C22-96E7-8EE69F800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9B8FA5E9-16BD-4409-9690-05D3D970B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1228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F3869D-5BB3-49A6-A03B-68F9C6BF5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C43E0AB-1A7B-464C-AC80-0DE7A2256C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F31A9D8-14B5-48AC-8A89-8F57EC56B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5C7BAF-E487-442E-8C4E-B13B5340A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85C7E73-9A68-466D-ACBE-08D9EF6585C3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DBDC11C-C127-483F-9792-2A4EA72D0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CD62A7-C529-49EF-AF4A-5221FA06B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9B8FA5E9-16BD-4409-9690-05D3D970B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7168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04CF4-9B08-4D90-A89A-4F30D112E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89E54E8-14A0-4B7C-BD26-4321D8B9D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D270C2-DB05-475B-A9C9-0B0E05E7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85C7E73-9A68-466D-ACBE-08D9EF6585C3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9B2D60-8440-46E4-BA6A-5B7B16C6D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38EBFD-67B2-4428-A2C0-DCC2717F0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9B8FA5E9-16BD-4409-9690-05D3D970B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0219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B081E7E-A6D3-49CF-ADCF-31298E486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5A94501-F59B-43B7-AA5C-8B8D96F67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A8EB74-0617-4EC2-83E2-58DA7FE8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85C7E73-9A68-466D-ACBE-08D9EF6585C3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95F824-91D1-4BCB-864D-2371E8030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339C8B-03E8-4791-B5EA-08DE80BE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9B8FA5E9-16BD-4409-9690-05D3D970B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480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393D649-B586-4A4B-9CCA-5C21AD234C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91168"/>
            <a:ext cx="3934160" cy="1243012"/>
          </a:xfrm>
          <a:prstGeom prst="rect">
            <a:avLst/>
          </a:prstGeo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5A3F43B9-C150-B5F4-2D42-2CC227BA53E5}"/>
              </a:ext>
            </a:extLst>
          </p:cNvPr>
          <p:cNvSpPr/>
          <p:nvPr userDrawn="1"/>
        </p:nvSpPr>
        <p:spPr>
          <a:xfrm>
            <a:off x="16665212" y="8664212"/>
            <a:ext cx="1622788" cy="1622788"/>
          </a:xfrm>
          <a:custGeom>
            <a:avLst/>
            <a:gdLst/>
            <a:ahLst/>
            <a:cxnLst/>
            <a:rect l="l" t="t" r="r" b="b"/>
            <a:pathLst>
              <a:path w="1622788" h="1622788">
                <a:moveTo>
                  <a:pt x="0" y="0"/>
                </a:moveTo>
                <a:lnTo>
                  <a:pt x="1622788" y="0"/>
                </a:lnTo>
                <a:lnTo>
                  <a:pt x="1622788" y="1622788"/>
                </a:lnTo>
                <a:lnTo>
                  <a:pt x="0" y="1622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47515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ěrova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D08129D3-6299-4ABB-B2A5-F03A41691B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09800" y="5668427"/>
            <a:ext cx="6934200" cy="13370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400">
                <a:latin typeface="Roboto Bold" panose="020B0604020202020204" charset="0"/>
                <a:ea typeface="Roboto Bold" panose="020B0604020202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DD / MM / YYYY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504BCC8-B376-4C75-9863-6E2113F3C8B6}"/>
              </a:ext>
            </a:extLst>
          </p:cNvPr>
          <p:cNvSpPr/>
          <p:nvPr userDrawn="1"/>
        </p:nvSpPr>
        <p:spPr>
          <a:xfrm>
            <a:off x="1371600" y="1333500"/>
            <a:ext cx="12197803" cy="3853941"/>
          </a:xfrm>
          <a:custGeom>
            <a:avLst/>
            <a:gdLst/>
            <a:ahLst/>
            <a:cxnLst/>
            <a:rect l="l" t="t" r="r" b="b"/>
            <a:pathLst>
              <a:path w="13665970" h="4317813">
                <a:moveTo>
                  <a:pt x="0" y="0"/>
                </a:moveTo>
                <a:lnTo>
                  <a:pt x="13665971" y="0"/>
                </a:lnTo>
                <a:lnTo>
                  <a:pt x="13665971" y="4317813"/>
                </a:lnTo>
                <a:lnTo>
                  <a:pt x="0" y="43178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74AB7B1-2FE5-4A3B-A00A-61E11BFE3796}"/>
              </a:ext>
            </a:extLst>
          </p:cNvPr>
          <p:cNvSpPr/>
          <p:nvPr userDrawn="1"/>
        </p:nvSpPr>
        <p:spPr>
          <a:xfrm>
            <a:off x="16840200" y="8839200"/>
            <a:ext cx="1447800" cy="1447800"/>
          </a:xfrm>
          <a:custGeom>
            <a:avLst/>
            <a:gdLst/>
            <a:ahLst/>
            <a:cxnLst/>
            <a:rect l="l" t="t" r="r" b="b"/>
            <a:pathLst>
              <a:path w="2271595" h="2271595">
                <a:moveTo>
                  <a:pt x="0" y="0"/>
                </a:moveTo>
                <a:lnTo>
                  <a:pt x="2271595" y="0"/>
                </a:lnTo>
                <a:lnTo>
                  <a:pt x="2271595" y="2271595"/>
                </a:lnTo>
                <a:lnTo>
                  <a:pt x="0" y="2271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FB906AA-489E-4F58-9BB7-4FD58FDE8397}"/>
              </a:ext>
            </a:extLst>
          </p:cNvPr>
          <p:cNvSpPr txBox="1"/>
          <p:nvPr userDrawn="1"/>
        </p:nvSpPr>
        <p:spPr>
          <a:xfrm>
            <a:off x="2352805" y="4888966"/>
            <a:ext cx="1234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4400" spc="300" dirty="0">
                <a:latin typeface="Proxima Nova Bold" panose="020B0604020202020204" charset="0"/>
                <a:ea typeface="Roboto Bold" panose="020B0604020202020204" charset="0"/>
              </a:rPr>
              <a:t>Zasedání Řídícího výboru BVV </a:t>
            </a:r>
            <a:r>
              <a:rPr lang="en-US" sz="4400" spc="300" noProof="0" dirty="0">
                <a:latin typeface="Proxima Nova Bold" panose="020B0604020202020204" charset="0"/>
                <a:ea typeface="Roboto Bold" panose="020B0604020202020204" charset="0"/>
              </a:rPr>
              <a:t>Living Lab</a:t>
            </a: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1E9FC596-DF94-410F-AF07-4E9CA7EB3487}"/>
              </a:ext>
            </a:extLst>
          </p:cNvPr>
          <p:cNvSpPr/>
          <p:nvPr userDrawn="1"/>
        </p:nvSpPr>
        <p:spPr>
          <a:xfrm>
            <a:off x="5257800" y="7005454"/>
            <a:ext cx="7772400" cy="2481446"/>
          </a:xfrm>
          <a:prstGeom prst="rightArrow">
            <a:avLst/>
          </a:prstGeom>
          <a:solidFill>
            <a:schemeClr val="tx1"/>
          </a:solidFill>
        </p:spPr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49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903D82-732B-4ABD-B96B-49444822AD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90565" y="3715824"/>
            <a:ext cx="13506870" cy="22098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7200" spc="0">
                <a:latin typeface="Proxima Nova Bold" panose="020B0604020202020204" charset="0"/>
                <a:ea typeface="Roboto Bold" panose="020B0604020202020204" charset="0"/>
              </a:defRPr>
            </a:lvl1pPr>
          </a:lstStyle>
          <a:p>
            <a:r>
              <a:rPr lang="cs-CZ" dirty="0"/>
              <a:t>Regiony 4.0</a:t>
            </a:r>
            <a:br>
              <a:rPr lang="cs-CZ" dirty="0"/>
            </a:br>
            <a:r>
              <a:rPr lang="cs-CZ" dirty="0"/>
              <a:t>Okénko URBIS: Živé laboratoře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08129D3-6299-4ABB-B2A5-F03A41691B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8530873"/>
            <a:ext cx="13716000" cy="13370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>
                <a:latin typeface="Roboto Bold" panose="020B0604020202020204" charset="0"/>
                <a:ea typeface="Roboto Bold" panose="020B0604020202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SETKÁNÍ, datum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504BCC8-B376-4C75-9863-6E2113F3C8B6}"/>
              </a:ext>
            </a:extLst>
          </p:cNvPr>
          <p:cNvSpPr/>
          <p:nvPr userDrawn="1"/>
        </p:nvSpPr>
        <p:spPr>
          <a:xfrm>
            <a:off x="457200" y="419100"/>
            <a:ext cx="6994063" cy="2209800"/>
          </a:xfrm>
          <a:custGeom>
            <a:avLst/>
            <a:gdLst/>
            <a:ahLst/>
            <a:cxnLst/>
            <a:rect l="l" t="t" r="r" b="b"/>
            <a:pathLst>
              <a:path w="13665970" h="4317813">
                <a:moveTo>
                  <a:pt x="0" y="0"/>
                </a:moveTo>
                <a:lnTo>
                  <a:pt x="13665971" y="0"/>
                </a:lnTo>
                <a:lnTo>
                  <a:pt x="13665971" y="4317813"/>
                </a:lnTo>
                <a:lnTo>
                  <a:pt x="0" y="43178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74AB7B1-2FE5-4A3B-A00A-61E11BFE3796}"/>
              </a:ext>
            </a:extLst>
          </p:cNvPr>
          <p:cNvSpPr/>
          <p:nvPr userDrawn="1"/>
        </p:nvSpPr>
        <p:spPr>
          <a:xfrm>
            <a:off x="16016405" y="8015405"/>
            <a:ext cx="2271595" cy="2271595"/>
          </a:xfrm>
          <a:custGeom>
            <a:avLst/>
            <a:gdLst/>
            <a:ahLst/>
            <a:cxnLst/>
            <a:rect l="l" t="t" r="r" b="b"/>
            <a:pathLst>
              <a:path w="2271595" h="2271595">
                <a:moveTo>
                  <a:pt x="0" y="0"/>
                </a:moveTo>
                <a:lnTo>
                  <a:pt x="2271595" y="0"/>
                </a:lnTo>
                <a:lnTo>
                  <a:pt x="2271595" y="2271595"/>
                </a:lnTo>
                <a:lnTo>
                  <a:pt x="0" y="2271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11C90520-4C44-4BBD-9827-1F330B6A2B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706600" y="419100"/>
            <a:ext cx="31242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dirty="0"/>
              <a:t>Logo?</a:t>
            </a:r>
          </a:p>
        </p:txBody>
      </p:sp>
    </p:spTree>
    <p:extLst>
      <p:ext uri="{BB962C8B-B14F-4D97-AF65-F5344CB8AC3E}">
        <p14:creationId xmlns:p14="http://schemas.microsoft.com/office/powerpoint/2010/main" val="4198094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A471F9-AE47-AB0E-0689-3B390C3BD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375953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903D82-732B-4ABD-B96B-49444822AD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10200" y="5918357"/>
            <a:ext cx="8458200" cy="649848"/>
          </a:xfrm>
        </p:spPr>
        <p:txBody>
          <a:bodyPr anchor="b">
            <a:normAutofit/>
          </a:bodyPr>
          <a:lstStyle>
            <a:lvl1pPr algn="l">
              <a:defRPr sz="3200" spc="600">
                <a:latin typeface="Proxima Nova Bold" panose="020B0604020202020204" charset="0"/>
                <a:ea typeface="Roboto Bold" panose="020B0604020202020204" charset="0"/>
              </a:defRPr>
            </a:lvl1pPr>
          </a:lstStyle>
          <a:p>
            <a:r>
              <a:rPr lang="cs-CZ" dirty="0"/>
              <a:t>Rodící se Živá laboratoř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08129D3-6299-4ABB-B2A5-F03A41691B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8530873"/>
            <a:ext cx="13716000" cy="1337027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latin typeface="Roboto Bold" panose="020B0604020202020204" charset="0"/>
                <a:ea typeface="Roboto Bold" panose="020B0604020202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SETKÁNÍ, datum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504BCC8-B376-4C75-9863-6E2113F3C8B6}"/>
              </a:ext>
            </a:extLst>
          </p:cNvPr>
          <p:cNvSpPr/>
          <p:nvPr userDrawn="1"/>
        </p:nvSpPr>
        <p:spPr>
          <a:xfrm>
            <a:off x="1371600" y="2389340"/>
            <a:ext cx="12197803" cy="3853941"/>
          </a:xfrm>
          <a:custGeom>
            <a:avLst/>
            <a:gdLst/>
            <a:ahLst/>
            <a:cxnLst/>
            <a:rect l="l" t="t" r="r" b="b"/>
            <a:pathLst>
              <a:path w="13665970" h="4317813">
                <a:moveTo>
                  <a:pt x="0" y="0"/>
                </a:moveTo>
                <a:lnTo>
                  <a:pt x="13665971" y="0"/>
                </a:lnTo>
                <a:lnTo>
                  <a:pt x="13665971" y="4317813"/>
                </a:lnTo>
                <a:lnTo>
                  <a:pt x="0" y="43178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74AB7B1-2FE5-4A3B-A00A-61E11BFE3796}"/>
              </a:ext>
            </a:extLst>
          </p:cNvPr>
          <p:cNvSpPr/>
          <p:nvPr userDrawn="1"/>
        </p:nvSpPr>
        <p:spPr>
          <a:xfrm>
            <a:off x="16016405" y="8015405"/>
            <a:ext cx="2271595" cy="2271595"/>
          </a:xfrm>
          <a:custGeom>
            <a:avLst/>
            <a:gdLst/>
            <a:ahLst/>
            <a:cxnLst/>
            <a:rect l="l" t="t" r="r" b="b"/>
            <a:pathLst>
              <a:path w="2271595" h="2271595">
                <a:moveTo>
                  <a:pt x="0" y="0"/>
                </a:moveTo>
                <a:lnTo>
                  <a:pt x="2271595" y="0"/>
                </a:lnTo>
                <a:lnTo>
                  <a:pt x="2271595" y="2271595"/>
                </a:lnTo>
                <a:lnTo>
                  <a:pt x="0" y="2271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11C90520-4C44-4BBD-9827-1F330B6A2B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706600" y="419100"/>
            <a:ext cx="3124200" cy="1371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dirty="0"/>
              <a:t>Logo?</a:t>
            </a:r>
          </a:p>
        </p:txBody>
      </p:sp>
    </p:spTree>
    <p:extLst>
      <p:ext uri="{BB962C8B-B14F-4D97-AF65-F5344CB8AC3E}">
        <p14:creationId xmlns:p14="http://schemas.microsoft.com/office/powerpoint/2010/main" val="2953422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ŘV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D08129D3-6299-4ABB-B2A5-F03A41691B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2805" y="8014152"/>
            <a:ext cx="6934200" cy="1337027"/>
          </a:xfrm>
        </p:spPr>
        <p:txBody>
          <a:bodyPr>
            <a:normAutofit/>
          </a:bodyPr>
          <a:lstStyle>
            <a:lvl1pPr marL="0" indent="0" algn="l">
              <a:buNone/>
              <a:defRPr sz="4400">
                <a:latin typeface="Roboto Bold" panose="020B0604020202020204" charset="0"/>
                <a:ea typeface="Roboto Bold" panose="020B0604020202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11 / 12 / 2025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504BCC8-B376-4C75-9863-6E2113F3C8B6}"/>
              </a:ext>
            </a:extLst>
          </p:cNvPr>
          <p:cNvSpPr/>
          <p:nvPr userDrawn="1"/>
        </p:nvSpPr>
        <p:spPr>
          <a:xfrm>
            <a:off x="1371600" y="2389340"/>
            <a:ext cx="12197803" cy="3853941"/>
          </a:xfrm>
          <a:custGeom>
            <a:avLst/>
            <a:gdLst/>
            <a:ahLst/>
            <a:cxnLst/>
            <a:rect l="l" t="t" r="r" b="b"/>
            <a:pathLst>
              <a:path w="13665970" h="4317813">
                <a:moveTo>
                  <a:pt x="0" y="0"/>
                </a:moveTo>
                <a:lnTo>
                  <a:pt x="13665971" y="0"/>
                </a:lnTo>
                <a:lnTo>
                  <a:pt x="13665971" y="4317813"/>
                </a:lnTo>
                <a:lnTo>
                  <a:pt x="0" y="43178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74AB7B1-2FE5-4A3B-A00A-61E11BFE3796}"/>
              </a:ext>
            </a:extLst>
          </p:cNvPr>
          <p:cNvSpPr/>
          <p:nvPr userDrawn="1"/>
        </p:nvSpPr>
        <p:spPr>
          <a:xfrm>
            <a:off x="16016405" y="8015405"/>
            <a:ext cx="2271595" cy="2271595"/>
          </a:xfrm>
          <a:custGeom>
            <a:avLst/>
            <a:gdLst/>
            <a:ahLst/>
            <a:cxnLst/>
            <a:rect l="l" t="t" r="r" b="b"/>
            <a:pathLst>
              <a:path w="2271595" h="2271595">
                <a:moveTo>
                  <a:pt x="0" y="0"/>
                </a:moveTo>
                <a:lnTo>
                  <a:pt x="2271595" y="0"/>
                </a:lnTo>
                <a:lnTo>
                  <a:pt x="2271595" y="2271595"/>
                </a:lnTo>
                <a:lnTo>
                  <a:pt x="0" y="2271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FB906AA-489E-4F58-9BB7-4FD58FDE8397}"/>
              </a:ext>
            </a:extLst>
          </p:cNvPr>
          <p:cNvSpPr txBox="1"/>
          <p:nvPr userDrawn="1"/>
        </p:nvSpPr>
        <p:spPr>
          <a:xfrm>
            <a:off x="2352805" y="6243281"/>
            <a:ext cx="144111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4200" spc="300" dirty="0">
                <a:latin typeface="Proxima Nova Bold" panose="020B0604020202020204" charset="0"/>
                <a:ea typeface="Roboto Bold" panose="020B0604020202020204" charset="0"/>
              </a:rPr>
              <a:t>Inovační infrastruktury: Role podpůrných organizací pro vznik inovativního podnikání</a:t>
            </a:r>
            <a:endParaRPr lang="en-US" sz="4200" spc="300" noProof="0" dirty="0">
              <a:latin typeface="Proxima Nova Bold" panose="020B0604020202020204" charset="0"/>
              <a:ea typeface="Roboto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283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ŘV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D08129D3-6299-4ABB-B2A5-F03A41691B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09800" y="5668427"/>
            <a:ext cx="6934200" cy="1337027"/>
          </a:xfrm>
        </p:spPr>
        <p:txBody>
          <a:bodyPr>
            <a:normAutofit/>
          </a:bodyPr>
          <a:lstStyle>
            <a:lvl1pPr marL="0" indent="0" algn="l">
              <a:buNone/>
              <a:defRPr sz="4400">
                <a:latin typeface="Roboto Bold" panose="020B0604020202020204" charset="0"/>
                <a:ea typeface="Roboto Bold" panose="020B0604020202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DD / MM / YYYY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504BCC8-B376-4C75-9863-6E2113F3C8B6}"/>
              </a:ext>
            </a:extLst>
          </p:cNvPr>
          <p:cNvSpPr/>
          <p:nvPr userDrawn="1"/>
        </p:nvSpPr>
        <p:spPr>
          <a:xfrm>
            <a:off x="1371600" y="1333500"/>
            <a:ext cx="12197803" cy="3853941"/>
          </a:xfrm>
          <a:custGeom>
            <a:avLst/>
            <a:gdLst/>
            <a:ahLst/>
            <a:cxnLst/>
            <a:rect l="l" t="t" r="r" b="b"/>
            <a:pathLst>
              <a:path w="13665970" h="4317813">
                <a:moveTo>
                  <a:pt x="0" y="0"/>
                </a:moveTo>
                <a:lnTo>
                  <a:pt x="13665971" y="0"/>
                </a:lnTo>
                <a:lnTo>
                  <a:pt x="13665971" y="4317813"/>
                </a:lnTo>
                <a:lnTo>
                  <a:pt x="0" y="43178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74AB7B1-2FE5-4A3B-A00A-61E11BFE3796}"/>
              </a:ext>
            </a:extLst>
          </p:cNvPr>
          <p:cNvSpPr/>
          <p:nvPr userDrawn="1"/>
        </p:nvSpPr>
        <p:spPr>
          <a:xfrm>
            <a:off x="16840200" y="8839200"/>
            <a:ext cx="1447800" cy="1447800"/>
          </a:xfrm>
          <a:custGeom>
            <a:avLst/>
            <a:gdLst/>
            <a:ahLst/>
            <a:cxnLst/>
            <a:rect l="l" t="t" r="r" b="b"/>
            <a:pathLst>
              <a:path w="2271595" h="2271595">
                <a:moveTo>
                  <a:pt x="0" y="0"/>
                </a:moveTo>
                <a:lnTo>
                  <a:pt x="2271595" y="0"/>
                </a:lnTo>
                <a:lnTo>
                  <a:pt x="2271595" y="2271595"/>
                </a:lnTo>
                <a:lnTo>
                  <a:pt x="0" y="2271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FB906AA-489E-4F58-9BB7-4FD58FDE8397}"/>
              </a:ext>
            </a:extLst>
          </p:cNvPr>
          <p:cNvSpPr txBox="1"/>
          <p:nvPr userDrawn="1"/>
        </p:nvSpPr>
        <p:spPr>
          <a:xfrm>
            <a:off x="2352805" y="4888966"/>
            <a:ext cx="1234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4400" spc="300" dirty="0">
                <a:latin typeface="Proxima Nova Bold" panose="020B0604020202020204" charset="0"/>
                <a:ea typeface="Roboto Bold" panose="020B0604020202020204" charset="0"/>
              </a:rPr>
              <a:t>Zasedání Řídícího výboru BVV </a:t>
            </a:r>
            <a:r>
              <a:rPr lang="en-US" sz="4400" spc="300" noProof="0" dirty="0">
                <a:latin typeface="Proxima Nova Bold" panose="020B0604020202020204" charset="0"/>
                <a:ea typeface="Roboto Bold" panose="020B0604020202020204" charset="0"/>
              </a:rPr>
              <a:t>Living Lab</a:t>
            </a: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1E9FC596-DF94-410F-AF07-4E9CA7EB3487}"/>
              </a:ext>
            </a:extLst>
          </p:cNvPr>
          <p:cNvSpPr/>
          <p:nvPr userDrawn="1"/>
        </p:nvSpPr>
        <p:spPr>
          <a:xfrm>
            <a:off x="5257800" y="7005454"/>
            <a:ext cx="7772400" cy="2481446"/>
          </a:xfrm>
          <a:prstGeom prst="rightArrow">
            <a:avLst/>
          </a:prstGeom>
          <a:solidFill>
            <a:schemeClr val="tx1"/>
          </a:solidFill>
        </p:spPr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058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1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903D82-732B-4ABD-B96B-49444822AD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0" y="4305300"/>
            <a:ext cx="8458200" cy="649848"/>
          </a:xfrm>
        </p:spPr>
        <p:txBody>
          <a:bodyPr anchor="b">
            <a:normAutofit/>
          </a:bodyPr>
          <a:lstStyle>
            <a:lvl1pPr algn="l">
              <a:defRPr sz="4000" spc="600">
                <a:latin typeface="Proxima Nova Bold" panose="020B0604020202020204" charset="0"/>
                <a:ea typeface="Roboto Bold" panose="020B0604020202020204" charset="0"/>
              </a:defRPr>
            </a:lvl1pPr>
          </a:lstStyle>
          <a:p>
            <a:r>
              <a:rPr lang="cs-CZ" dirty="0"/>
              <a:t>Název prezentace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504BCC8-B376-4C75-9863-6E2113F3C8B6}"/>
              </a:ext>
            </a:extLst>
          </p:cNvPr>
          <p:cNvSpPr/>
          <p:nvPr userDrawn="1"/>
        </p:nvSpPr>
        <p:spPr>
          <a:xfrm>
            <a:off x="609600" y="647700"/>
            <a:ext cx="12197803" cy="3853941"/>
          </a:xfrm>
          <a:custGeom>
            <a:avLst/>
            <a:gdLst/>
            <a:ahLst/>
            <a:cxnLst/>
            <a:rect l="l" t="t" r="r" b="b"/>
            <a:pathLst>
              <a:path w="13665970" h="4317813">
                <a:moveTo>
                  <a:pt x="0" y="0"/>
                </a:moveTo>
                <a:lnTo>
                  <a:pt x="13665971" y="0"/>
                </a:lnTo>
                <a:lnTo>
                  <a:pt x="13665971" y="4317813"/>
                </a:lnTo>
                <a:lnTo>
                  <a:pt x="0" y="43178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74AB7B1-2FE5-4A3B-A00A-61E11BFE3796}"/>
              </a:ext>
            </a:extLst>
          </p:cNvPr>
          <p:cNvSpPr/>
          <p:nvPr userDrawn="1"/>
        </p:nvSpPr>
        <p:spPr>
          <a:xfrm>
            <a:off x="16016405" y="8015405"/>
            <a:ext cx="2271595" cy="2271595"/>
          </a:xfrm>
          <a:custGeom>
            <a:avLst/>
            <a:gdLst/>
            <a:ahLst/>
            <a:cxnLst/>
            <a:rect l="l" t="t" r="r" b="b"/>
            <a:pathLst>
              <a:path w="2271595" h="2271595">
                <a:moveTo>
                  <a:pt x="0" y="0"/>
                </a:moveTo>
                <a:lnTo>
                  <a:pt x="2271595" y="0"/>
                </a:lnTo>
                <a:lnTo>
                  <a:pt x="2271595" y="2271595"/>
                </a:lnTo>
                <a:lnTo>
                  <a:pt x="0" y="2271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11C90520-4C44-4BBD-9827-1F330B6A2B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706600" y="419100"/>
            <a:ext cx="3124200" cy="1371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dirty="0"/>
              <a:t>Logo?</a:t>
            </a:r>
          </a:p>
        </p:txBody>
      </p:sp>
      <p:sp>
        <p:nvSpPr>
          <p:cNvPr id="9" name="Google Shape;435;p40">
            <a:extLst>
              <a:ext uri="{FF2B5EF4-FFF2-40B4-BE49-F238E27FC236}">
                <a16:creationId xmlns:a16="http://schemas.microsoft.com/office/drawing/2014/main" id="{BE354450-40EA-48F7-A2ED-1A83C633D57A}"/>
              </a:ext>
            </a:extLst>
          </p:cNvPr>
          <p:cNvSpPr txBox="1"/>
          <p:nvPr userDrawn="1"/>
        </p:nvSpPr>
        <p:spPr>
          <a:xfrm>
            <a:off x="6962123" y="6568324"/>
            <a:ext cx="6677677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500" b="1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  <a:sym typeface="League Spartan"/>
              </a:rPr>
              <a:t>Jméno Příjmení</a:t>
            </a:r>
            <a:endParaRPr sz="4500" b="1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sp>
        <p:nvSpPr>
          <p:cNvPr id="11" name="Google Shape;436;p40">
            <a:extLst>
              <a:ext uri="{FF2B5EF4-FFF2-40B4-BE49-F238E27FC236}">
                <a16:creationId xmlns:a16="http://schemas.microsoft.com/office/drawing/2014/main" id="{9293389E-76EE-4FA0-A99C-60A1012313CE}"/>
              </a:ext>
            </a:extLst>
          </p:cNvPr>
          <p:cNvSpPr txBox="1"/>
          <p:nvPr userDrawn="1"/>
        </p:nvSpPr>
        <p:spPr>
          <a:xfrm>
            <a:off x="6962123" y="7428337"/>
            <a:ext cx="630971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3000" b="1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  <a:sym typeface="Proxima Nova"/>
              </a:rPr>
              <a:t>Pozice</a:t>
            </a:r>
            <a:endParaRPr sz="3000" b="1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  <a:sym typeface="Proxima Nova"/>
              </a:rPr>
              <a:t>Společnost</a:t>
            </a:r>
            <a:endParaRPr sz="3000" b="1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pic>
        <p:nvPicPr>
          <p:cNvPr id="12" name="Obrázek 11" descr="Obsah obrázku oblečení, osoba, Lidská tvář, muž&#10;&#10;Popis byl vytvořen automaticky">
            <a:extLst>
              <a:ext uri="{FF2B5EF4-FFF2-40B4-BE49-F238E27FC236}">
                <a16:creationId xmlns:a16="http://schemas.microsoft.com/office/drawing/2014/main" id="{7331FAD1-D4E5-442A-9819-0313AFA617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rcRect l="60308" t="35437" r="1" b="20508"/>
          <a:stretch/>
        </p:blipFill>
        <p:spPr>
          <a:xfrm rot="301818" flipH="1">
            <a:off x="3477572" y="6176124"/>
            <a:ext cx="2827121" cy="2970182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l="-14046" r="-14046"/>
            </a:stretch>
          </a:blip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9260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F3103E0-5F8A-4935-B6A5-961B011E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2382500" cy="1989137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ADCF2019-BA1A-4A21-9592-7CB05DB60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7300" y="2781300"/>
            <a:ext cx="15407912" cy="6705600"/>
          </a:xfrm>
        </p:spPr>
        <p:txBody>
          <a:bodyPr>
            <a:normAutofit/>
          </a:bodyPr>
          <a:lstStyle>
            <a:lvl1pPr marL="514350" indent="-514350">
              <a:lnSpc>
                <a:spcPct val="150000"/>
              </a:lnSpc>
              <a:buFont typeface="+mj-lt"/>
              <a:buAutoNum type="arabicPeriod"/>
              <a:defRPr sz="3200"/>
            </a:lvl1pPr>
          </a:lstStyle>
          <a:p>
            <a:pPr lvl="0"/>
            <a:r>
              <a:rPr lang="cs-CZ" dirty="0"/>
              <a:t>Vložte program</a:t>
            </a:r>
          </a:p>
          <a:p>
            <a:pPr lvl="0"/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E0505BA-9E78-4048-BD56-BC1CD2065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91168"/>
            <a:ext cx="3934160" cy="124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6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F3103E0-5F8A-4935-B6A5-961B011E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2458700" cy="1989137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cs-CZ" dirty="0"/>
              <a:t>Kliknutím lze upravit styl.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E0505BA-9E78-4048-BD56-BC1CD2065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91168"/>
            <a:ext cx="3934160" cy="1243012"/>
          </a:xfrm>
          <a:prstGeom prst="rect">
            <a:avLst/>
          </a:prstGeom>
        </p:spPr>
      </p:pic>
      <p:sp>
        <p:nvSpPr>
          <p:cNvPr id="6" name="Zástupný symbol pro tabulku 5">
            <a:extLst>
              <a:ext uri="{FF2B5EF4-FFF2-40B4-BE49-F238E27FC236}">
                <a16:creationId xmlns:a16="http://schemas.microsoft.com/office/drawing/2014/main" id="{2AE31C5E-25FE-4C08-943B-FC97F9F8B05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57300" y="2781300"/>
            <a:ext cx="15773400" cy="6629400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89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F3103E0-5F8A-4935-B6A5-961B011E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2458700" cy="1989137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cs-CZ" dirty="0"/>
              <a:t>Kliknutím lze upravit styl.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E0505BA-9E78-4048-BD56-BC1CD2065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91168"/>
            <a:ext cx="3934160" cy="1243012"/>
          </a:xfrm>
          <a:prstGeom prst="rect">
            <a:avLst/>
          </a:prstGeom>
        </p:spPr>
      </p:pic>
      <p:sp>
        <p:nvSpPr>
          <p:cNvPr id="6" name="Zástupný symbol pro tabulku 5">
            <a:extLst>
              <a:ext uri="{FF2B5EF4-FFF2-40B4-BE49-F238E27FC236}">
                <a16:creationId xmlns:a16="http://schemas.microsoft.com/office/drawing/2014/main" id="{2AE31C5E-25FE-4C08-943B-FC97F9F8B054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257300" y="2958201"/>
            <a:ext cx="15773400" cy="6629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dirty="0"/>
              <a:t>Text</a:t>
            </a:r>
          </a:p>
        </p:txBody>
      </p:sp>
      <p:pic>
        <p:nvPicPr>
          <p:cNvPr id="3" name="Obrázek 2" descr="Obsah obrázku Symetrie, vzor, čtverec, řada/pruh&#10;&#10;Obsah generovaný pomocí AI může být nesprávný.">
            <a:extLst>
              <a:ext uri="{FF2B5EF4-FFF2-40B4-BE49-F238E27FC236}">
                <a16:creationId xmlns:a16="http://schemas.microsoft.com/office/drawing/2014/main" id="{B4BF1A63-5D92-57B7-0D18-B7943BBEA7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9513"/>
          <a:stretch>
            <a:fillRect/>
          </a:stretch>
        </p:blipFill>
        <p:spPr>
          <a:xfrm>
            <a:off x="13473451" y="2536825"/>
            <a:ext cx="4814549" cy="775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01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4">
            <a:extLst>
              <a:ext uri="{FF2B5EF4-FFF2-40B4-BE49-F238E27FC236}">
                <a16:creationId xmlns:a16="http://schemas.microsoft.com/office/drawing/2014/main" id="{77835D0A-2D0C-4373-817F-AAF46B4A0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0" y="2422385"/>
            <a:ext cx="7162800" cy="2492515"/>
          </a:xfrm>
        </p:spPr>
        <p:txBody>
          <a:bodyPr>
            <a:noAutofit/>
          </a:bodyPr>
          <a:lstStyle>
            <a:lvl1pPr algn="l">
              <a:defRPr sz="6600"/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EF368780-8713-44E9-BDA4-4842D427CEBE}"/>
              </a:ext>
            </a:extLst>
          </p:cNvPr>
          <p:cNvSpPr/>
          <p:nvPr userDrawn="1"/>
        </p:nvSpPr>
        <p:spPr>
          <a:xfrm>
            <a:off x="9059432" y="2324100"/>
            <a:ext cx="990600" cy="990600"/>
          </a:xfrm>
          <a:prstGeom prst="rect">
            <a:avLst/>
          </a:prstGeom>
          <a:solidFill>
            <a:srgbClr val="EFE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1122ECEF-F7F3-46C2-967C-D362703B83F0}"/>
              </a:ext>
            </a:extLst>
          </p:cNvPr>
          <p:cNvSpPr/>
          <p:nvPr userDrawn="1"/>
        </p:nvSpPr>
        <p:spPr>
          <a:xfrm>
            <a:off x="16665212" y="8664212"/>
            <a:ext cx="1622788" cy="1622788"/>
          </a:xfrm>
          <a:custGeom>
            <a:avLst/>
            <a:gdLst/>
            <a:ahLst/>
            <a:cxnLst/>
            <a:rect l="l" t="t" r="r" b="b"/>
            <a:pathLst>
              <a:path w="1622788" h="1622788">
                <a:moveTo>
                  <a:pt x="0" y="0"/>
                </a:moveTo>
                <a:lnTo>
                  <a:pt x="1622788" y="0"/>
                </a:lnTo>
                <a:lnTo>
                  <a:pt x="1622788" y="1622788"/>
                </a:lnTo>
                <a:lnTo>
                  <a:pt x="0" y="1622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B8CAB1B2-B53F-4936-B391-292D19548A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91168"/>
            <a:ext cx="3934160" cy="1243012"/>
          </a:xfrm>
          <a:prstGeom prst="rect">
            <a:avLst/>
          </a:prstGeom>
        </p:spPr>
      </p:pic>
      <p:sp>
        <p:nvSpPr>
          <p:cNvPr id="20" name="Zástupný symbol pro text 19">
            <a:extLst>
              <a:ext uri="{FF2B5EF4-FFF2-40B4-BE49-F238E27FC236}">
                <a16:creationId xmlns:a16="http://schemas.microsoft.com/office/drawing/2014/main" id="{04BF6290-EA87-4E5D-B1D7-2243AC6F9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22500" y="5219700"/>
            <a:ext cx="6378575" cy="3657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Nam</a:t>
            </a:r>
            <a:r>
              <a:rPr lang="cs-CZ" dirty="0"/>
              <a:t> libero </a:t>
            </a:r>
            <a:r>
              <a:rPr lang="cs-CZ" dirty="0" err="1"/>
              <a:t>tempore</a:t>
            </a:r>
            <a:r>
              <a:rPr lang="cs-CZ" dirty="0"/>
              <a:t>, </a:t>
            </a:r>
            <a:r>
              <a:rPr lang="cs-CZ" dirty="0" err="1"/>
              <a:t>cum</a:t>
            </a:r>
            <a:r>
              <a:rPr lang="cs-CZ" dirty="0"/>
              <a:t> </a:t>
            </a:r>
            <a:r>
              <a:rPr lang="cs-CZ" dirty="0" err="1"/>
              <a:t>soluta</a:t>
            </a:r>
            <a:r>
              <a:rPr lang="cs-CZ" dirty="0"/>
              <a:t> </a:t>
            </a:r>
            <a:r>
              <a:rPr lang="cs-CZ" dirty="0" err="1"/>
              <a:t>nobis</a:t>
            </a:r>
            <a:r>
              <a:rPr lang="cs-CZ" dirty="0"/>
              <a:t> </a:t>
            </a:r>
            <a:r>
              <a:rPr lang="cs-CZ" dirty="0" err="1"/>
              <a:t>est</a:t>
            </a:r>
            <a:r>
              <a:rPr lang="cs-CZ" dirty="0"/>
              <a:t> </a:t>
            </a:r>
            <a:r>
              <a:rPr lang="cs-CZ" dirty="0" err="1"/>
              <a:t>eligendi</a:t>
            </a:r>
            <a:r>
              <a:rPr lang="cs-CZ" dirty="0"/>
              <a:t> </a:t>
            </a:r>
            <a:r>
              <a:rPr lang="cs-CZ" dirty="0" err="1"/>
              <a:t>optio</a:t>
            </a:r>
            <a:r>
              <a:rPr lang="cs-CZ" dirty="0"/>
              <a:t> </a:t>
            </a:r>
            <a:r>
              <a:rPr lang="cs-CZ" dirty="0" err="1"/>
              <a:t>cumque</a:t>
            </a:r>
            <a:r>
              <a:rPr lang="cs-CZ" dirty="0"/>
              <a:t> </a:t>
            </a:r>
            <a:r>
              <a:rPr lang="cs-CZ" dirty="0" err="1"/>
              <a:t>nihil</a:t>
            </a:r>
            <a:r>
              <a:rPr lang="cs-CZ" dirty="0"/>
              <a:t> </a:t>
            </a:r>
            <a:r>
              <a:rPr lang="cs-CZ" dirty="0" err="1"/>
              <a:t>impedit</a:t>
            </a:r>
            <a:r>
              <a:rPr lang="cs-CZ" dirty="0"/>
              <a:t> quo minus id </a:t>
            </a:r>
            <a:r>
              <a:rPr lang="cs-CZ" dirty="0" err="1"/>
              <a:t>quod</a:t>
            </a:r>
            <a:r>
              <a:rPr lang="cs-CZ" dirty="0"/>
              <a:t> </a:t>
            </a:r>
            <a:r>
              <a:rPr lang="cs-CZ" dirty="0" err="1"/>
              <a:t>maxime</a:t>
            </a:r>
            <a:r>
              <a:rPr lang="cs-CZ" dirty="0"/>
              <a:t> </a:t>
            </a:r>
            <a:r>
              <a:rPr lang="cs-CZ" dirty="0" err="1"/>
              <a:t>placeat</a:t>
            </a:r>
            <a:r>
              <a:rPr lang="cs-CZ" dirty="0"/>
              <a:t> </a:t>
            </a:r>
            <a:r>
              <a:rPr lang="cs-CZ" dirty="0" err="1"/>
              <a:t>facere</a:t>
            </a:r>
            <a:r>
              <a:rPr lang="cs-CZ" dirty="0"/>
              <a:t> </a:t>
            </a:r>
            <a:r>
              <a:rPr lang="cs-CZ" dirty="0" err="1"/>
              <a:t>possimus</a:t>
            </a:r>
            <a:r>
              <a:rPr lang="cs-CZ" dirty="0"/>
              <a:t>, </a:t>
            </a:r>
            <a:r>
              <a:rPr lang="cs-CZ" dirty="0" err="1"/>
              <a:t>omnis</a:t>
            </a:r>
            <a:r>
              <a:rPr lang="cs-CZ" dirty="0"/>
              <a:t> </a:t>
            </a:r>
            <a:r>
              <a:rPr lang="cs-CZ" dirty="0" err="1"/>
              <a:t>voluptas</a:t>
            </a:r>
            <a:r>
              <a:rPr lang="cs-CZ" dirty="0"/>
              <a:t> </a:t>
            </a:r>
            <a:r>
              <a:rPr lang="cs-CZ" dirty="0" err="1"/>
              <a:t>assumenda</a:t>
            </a:r>
            <a:r>
              <a:rPr lang="cs-CZ" dirty="0"/>
              <a:t> </a:t>
            </a:r>
            <a:r>
              <a:rPr lang="cs-CZ" dirty="0" err="1"/>
              <a:t>est</a:t>
            </a:r>
            <a:r>
              <a:rPr lang="cs-CZ" dirty="0"/>
              <a:t>, </a:t>
            </a:r>
            <a:r>
              <a:rPr lang="cs-CZ" dirty="0" err="1"/>
              <a:t>omnis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repellendus</a:t>
            </a:r>
            <a:r>
              <a:rPr lang="cs-CZ" dirty="0"/>
              <a:t>.</a:t>
            </a:r>
          </a:p>
        </p:txBody>
      </p:sp>
      <p:sp>
        <p:nvSpPr>
          <p:cNvPr id="22" name="Zástupný symbol obrázku 21">
            <a:extLst>
              <a:ext uri="{FF2B5EF4-FFF2-40B4-BE49-F238E27FC236}">
                <a16:creationId xmlns:a16="http://schemas.microsoft.com/office/drawing/2014/main" id="{582A6A28-7AE5-4E29-983F-C0A858DD2E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1778927"/>
            <a:ext cx="8001001" cy="6749499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9412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raz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CAC227-D321-4182-872C-8D72E492E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7775" y="1790700"/>
            <a:ext cx="8082258" cy="1865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dirty="0"/>
              <a:t>Nadpis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E8A57B3-E6BF-4213-A73B-578E60DDAB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91168"/>
            <a:ext cx="3934160" cy="1243012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B18BAFA-AAAE-4F11-864A-121F13A1ED3E}"/>
              </a:ext>
            </a:extLst>
          </p:cNvPr>
          <p:cNvSpPr/>
          <p:nvPr userDrawn="1"/>
        </p:nvSpPr>
        <p:spPr>
          <a:xfrm>
            <a:off x="10394763" y="2019300"/>
            <a:ext cx="909799" cy="909799"/>
          </a:xfrm>
          <a:prstGeom prst="rect">
            <a:avLst/>
          </a:prstGeom>
          <a:solidFill>
            <a:srgbClr val="EFE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01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D7E9134-C38D-4F87-B1F8-CF957AFF4E42}"/>
              </a:ext>
            </a:extLst>
          </p:cNvPr>
          <p:cNvSpPr/>
          <p:nvPr userDrawn="1"/>
        </p:nvSpPr>
        <p:spPr>
          <a:xfrm>
            <a:off x="10394763" y="4505572"/>
            <a:ext cx="909799" cy="909799"/>
          </a:xfrm>
          <a:prstGeom prst="rect">
            <a:avLst/>
          </a:prstGeom>
          <a:solidFill>
            <a:srgbClr val="EFE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02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FB0DA1D3-A330-4885-B253-767D536BCFB1}"/>
              </a:ext>
            </a:extLst>
          </p:cNvPr>
          <p:cNvSpPr/>
          <p:nvPr userDrawn="1"/>
        </p:nvSpPr>
        <p:spPr>
          <a:xfrm>
            <a:off x="10394763" y="6991844"/>
            <a:ext cx="909799" cy="909799"/>
          </a:xfrm>
          <a:prstGeom prst="rect">
            <a:avLst/>
          </a:prstGeom>
          <a:solidFill>
            <a:srgbClr val="EFE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03</a:t>
            </a:r>
          </a:p>
        </p:txBody>
      </p:sp>
      <p:sp>
        <p:nvSpPr>
          <p:cNvPr id="22" name="Zástupný symbol obrázku 21">
            <a:extLst>
              <a:ext uri="{FF2B5EF4-FFF2-40B4-BE49-F238E27FC236}">
                <a16:creationId xmlns:a16="http://schemas.microsoft.com/office/drawing/2014/main" id="{179E29ED-A42B-48C8-B1D0-5025A72F5B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3941" y="4151971"/>
            <a:ext cx="8046092" cy="5237163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24" name="Zástupný symbol pro text 23">
            <a:extLst>
              <a:ext uri="{FF2B5EF4-FFF2-40B4-BE49-F238E27FC236}">
                <a16:creationId xmlns:a16="http://schemas.microsoft.com/office/drawing/2014/main" id="{F253FB87-7310-49F4-8691-F705584E63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79571" y="2499515"/>
            <a:ext cx="5651500" cy="434975"/>
          </a:xfrm>
        </p:spPr>
        <p:txBody>
          <a:bodyPr>
            <a:noAutofit/>
          </a:bodyPr>
          <a:lstStyle>
            <a:lvl1pPr marL="0" indent="0">
              <a:buNone/>
              <a:defRPr sz="2600">
                <a:latin typeface="Roboto Bold" panose="020B0604020202020204" charset="0"/>
                <a:ea typeface="Roboto Bold" panose="020B0604020202020204" charset="0"/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497B811A-1985-4D90-A001-369DE9096E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72887" y="3015291"/>
            <a:ext cx="5658183" cy="990601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Nam</a:t>
            </a:r>
            <a:r>
              <a:rPr lang="cs-CZ" dirty="0"/>
              <a:t> libero </a:t>
            </a:r>
            <a:r>
              <a:rPr lang="cs-CZ" dirty="0" err="1"/>
              <a:t>tempore</a:t>
            </a:r>
            <a:r>
              <a:rPr lang="cs-CZ" dirty="0"/>
              <a:t>, </a:t>
            </a:r>
            <a:r>
              <a:rPr lang="cs-CZ" dirty="0" err="1"/>
              <a:t>cum</a:t>
            </a:r>
            <a:r>
              <a:rPr lang="cs-CZ" dirty="0"/>
              <a:t> </a:t>
            </a:r>
            <a:r>
              <a:rPr lang="cs-CZ" dirty="0" err="1"/>
              <a:t>soluta</a:t>
            </a:r>
            <a:r>
              <a:rPr lang="cs-CZ" dirty="0"/>
              <a:t> </a:t>
            </a:r>
            <a:r>
              <a:rPr lang="cs-CZ" dirty="0" err="1"/>
              <a:t>nobis</a:t>
            </a:r>
            <a:r>
              <a:rPr lang="cs-CZ" dirty="0"/>
              <a:t> </a:t>
            </a:r>
            <a:r>
              <a:rPr lang="cs-CZ" dirty="0" err="1"/>
              <a:t>est</a:t>
            </a:r>
            <a:r>
              <a:rPr lang="cs-CZ" dirty="0"/>
              <a:t> </a:t>
            </a:r>
            <a:r>
              <a:rPr lang="cs-CZ" dirty="0" err="1"/>
              <a:t>eligendi</a:t>
            </a:r>
            <a:r>
              <a:rPr lang="cs-CZ" dirty="0"/>
              <a:t> </a:t>
            </a:r>
            <a:r>
              <a:rPr lang="cs-CZ" dirty="0" err="1"/>
              <a:t>optio</a:t>
            </a:r>
            <a:r>
              <a:rPr lang="cs-CZ" dirty="0"/>
              <a:t> </a:t>
            </a:r>
            <a:r>
              <a:rPr lang="cs-CZ" dirty="0" err="1"/>
              <a:t>cumque</a:t>
            </a:r>
            <a:r>
              <a:rPr lang="cs-CZ" dirty="0"/>
              <a:t> </a:t>
            </a:r>
            <a:r>
              <a:rPr lang="cs-CZ" dirty="0" err="1"/>
              <a:t>nihil</a:t>
            </a:r>
            <a:endParaRPr lang="cs-CZ" dirty="0"/>
          </a:p>
        </p:txBody>
      </p:sp>
      <p:sp>
        <p:nvSpPr>
          <p:cNvPr id="27" name="Zástupný symbol pro text 23">
            <a:extLst>
              <a:ext uri="{FF2B5EF4-FFF2-40B4-BE49-F238E27FC236}">
                <a16:creationId xmlns:a16="http://schemas.microsoft.com/office/drawing/2014/main" id="{76FA8177-CAC6-42C2-BAF6-1F44FC61F4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86715" y="4983091"/>
            <a:ext cx="5651500" cy="434975"/>
          </a:xfrm>
        </p:spPr>
        <p:txBody>
          <a:bodyPr>
            <a:noAutofit/>
          </a:bodyPr>
          <a:lstStyle>
            <a:lvl1pPr marL="0" indent="0">
              <a:buNone/>
              <a:defRPr sz="2600">
                <a:latin typeface="Roboto Bold" panose="020B0604020202020204" charset="0"/>
                <a:ea typeface="Roboto Bold" panose="020B0604020202020204" charset="0"/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28" name="Zástupný symbol pro text 25">
            <a:extLst>
              <a:ext uri="{FF2B5EF4-FFF2-40B4-BE49-F238E27FC236}">
                <a16:creationId xmlns:a16="http://schemas.microsoft.com/office/drawing/2014/main" id="{E93D0569-1C4A-4B4B-BD69-BF6F0C65A0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80031" y="5498867"/>
            <a:ext cx="5658183" cy="990601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Nam</a:t>
            </a:r>
            <a:r>
              <a:rPr lang="cs-CZ" dirty="0"/>
              <a:t> libero </a:t>
            </a:r>
            <a:r>
              <a:rPr lang="cs-CZ" dirty="0" err="1"/>
              <a:t>tempore</a:t>
            </a:r>
            <a:r>
              <a:rPr lang="cs-CZ" dirty="0"/>
              <a:t>, </a:t>
            </a:r>
            <a:r>
              <a:rPr lang="cs-CZ" dirty="0" err="1"/>
              <a:t>cum</a:t>
            </a:r>
            <a:r>
              <a:rPr lang="cs-CZ" dirty="0"/>
              <a:t> </a:t>
            </a:r>
            <a:r>
              <a:rPr lang="cs-CZ" dirty="0" err="1"/>
              <a:t>soluta</a:t>
            </a:r>
            <a:r>
              <a:rPr lang="cs-CZ" dirty="0"/>
              <a:t> </a:t>
            </a:r>
            <a:r>
              <a:rPr lang="cs-CZ" dirty="0" err="1"/>
              <a:t>nobis</a:t>
            </a:r>
            <a:r>
              <a:rPr lang="cs-CZ" dirty="0"/>
              <a:t> </a:t>
            </a:r>
            <a:r>
              <a:rPr lang="cs-CZ" dirty="0" err="1"/>
              <a:t>est</a:t>
            </a:r>
            <a:r>
              <a:rPr lang="cs-CZ" dirty="0"/>
              <a:t> </a:t>
            </a:r>
            <a:r>
              <a:rPr lang="cs-CZ" dirty="0" err="1"/>
              <a:t>eligendi</a:t>
            </a:r>
            <a:r>
              <a:rPr lang="cs-CZ" dirty="0"/>
              <a:t> </a:t>
            </a:r>
            <a:r>
              <a:rPr lang="cs-CZ" dirty="0" err="1"/>
              <a:t>optio</a:t>
            </a:r>
            <a:r>
              <a:rPr lang="cs-CZ" dirty="0"/>
              <a:t> </a:t>
            </a:r>
            <a:r>
              <a:rPr lang="cs-CZ" dirty="0" err="1"/>
              <a:t>cumque</a:t>
            </a:r>
            <a:r>
              <a:rPr lang="cs-CZ" dirty="0"/>
              <a:t> </a:t>
            </a:r>
            <a:r>
              <a:rPr lang="cs-CZ" dirty="0" err="1"/>
              <a:t>nihil</a:t>
            </a:r>
            <a:endParaRPr lang="cs-CZ" dirty="0"/>
          </a:p>
        </p:txBody>
      </p:sp>
      <p:sp>
        <p:nvSpPr>
          <p:cNvPr id="29" name="Zástupný symbol pro text 23">
            <a:extLst>
              <a:ext uri="{FF2B5EF4-FFF2-40B4-BE49-F238E27FC236}">
                <a16:creationId xmlns:a16="http://schemas.microsoft.com/office/drawing/2014/main" id="{3666181F-B840-4D46-B997-8B01A4D46E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79571" y="7466668"/>
            <a:ext cx="5651500" cy="434975"/>
          </a:xfrm>
        </p:spPr>
        <p:txBody>
          <a:bodyPr>
            <a:noAutofit/>
          </a:bodyPr>
          <a:lstStyle>
            <a:lvl1pPr marL="0" indent="0">
              <a:buNone/>
              <a:defRPr sz="2600">
                <a:latin typeface="Roboto Bold" panose="020B0604020202020204" charset="0"/>
                <a:ea typeface="Roboto Bold" panose="020B0604020202020204" charset="0"/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30" name="Zástupný symbol pro text 25">
            <a:extLst>
              <a:ext uri="{FF2B5EF4-FFF2-40B4-BE49-F238E27FC236}">
                <a16:creationId xmlns:a16="http://schemas.microsoft.com/office/drawing/2014/main" id="{9F75F932-440E-4641-BA0E-E9870E7035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72887" y="7982444"/>
            <a:ext cx="5658183" cy="990601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Nam</a:t>
            </a:r>
            <a:r>
              <a:rPr lang="cs-CZ" dirty="0"/>
              <a:t> libero </a:t>
            </a:r>
            <a:r>
              <a:rPr lang="cs-CZ" dirty="0" err="1"/>
              <a:t>tempore</a:t>
            </a:r>
            <a:r>
              <a:rPr lang="cs-CZ" dirty="0"/>
              <a:t>, </a:t>
            </a:r>
            <a:r>
              <a:rPr lang="cs-CZ" dirty="0" err="1"/>
              <a:t>cum</a:t>
            </a:r>
            <a:r>
              <a:rPr lang="cs-CZ" dirty="0"/>
              <a:t> </a:t>
            </a:r>
            <a:r>
              <a:rPr lang="cs-CZ" dirty="0" err="1"/>
              <a:t>soluta</a:t>
            </a:r>
            <a:r>
              <a:rPr lang="cs-CZ" dirty="0"/>
              <a:t> </a:t>
            </a:r>
            <a:r>
              <a:rPr lang="cs-CZ" dirty="0" err="1"/>
              <a:t>nobis</a:t>
            </a:r>
            <a:r>
              <a:rPr lang="cs-CZ" dirty="0"/>
              <a:t> </a:t>
            </a:r>
            <a:r>
              <a:rPr lang="cs-CZ" dirty="0" err="1"/>
              <a:t>est</a:t>
            </a:r>
            <a:r>
              <a:rPr lang="cs-CZ" dirty="0"/>
              <a:t> </a:t>
            </a:r>
            <a:r>
              <a:rPr lang="cs-CZ" dirty="0" err="1"/>
              <a:t>eligendi</a:t>
            </a:r>
            <a:r>
              <a:rPr lang="cs-CZ" dirty="0"/>
              <a:t> </a:t>
            </a:r>
            <a:r>
              <a:rPr lang="cs-CZ" dirty="0" err="1"/>
              <a:t>optio</a:t>
            </a:r>
            <a:r>
              <a:rPr lang="cs-CZ" dirty="0"/>
              <a:t> </a:t>
            </a:r>
            <a:r>
              <a:rPr lang="cs-CZ" dirty="0" err="1"/>
              <a:t>cumque</a:t>
            </a:r>
            <a:r>
              <a:rPr lang="cs-CZ" dirty="0"/>
              <a:t> </a:t>
            </a:r>
            <a:r>
              <a:rPr lang="cs-CZ" dirty="0" err="1"/>
              <a:t>nihil</a:t>
            </a:r>
            <a:endParaRPr lang="cs-CZ" dirty="0"/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1D17AF9F-70FF-4AAC-87F7-8C2C8D6FAF66}"/>
              </a:ext>
            </a:extLst>
          </p:cNvPr>
          <p:cNvSpPr/>
          <p:nvPr userDrawn="1"/>
        </p:nvSpPr>
        <p:spPr>
          <a:xfrm>
            <a:off x="16665212" y="8664212"/>
            <a:ext cx="1622788" cy="1622788"/>
          </a:xfrm>
          <a:custGeom>
            <a:avLst/>
            <a:gdLst/>
            <a:ahLst/>
            <a:cxnLst/>
            <a:rect l="l" t="t" r="r" b="b"/>
            <a:pathLst>
              <a:path w="1622788" h="1622788">
                <a:moveTo>
                  <a:pt x="0" y="0"/>
                </a:moveTo>
                <a:lnTo>
                  <a:pt x="1622788" y="0"/>
                </a:lnTo>
                <a:lnTo>
                  <a:pt x="1622788" y="1622788"/>
                </a:lnTo>
                <a:lnTo>
                  <a:pt x="0" y="162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8544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ŘV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D08129D3-6299-4ABB-B2A5-F03A41691B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2805" y="8014152"/>
            <a:ext cx="6934200" cy="13370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400">
                <a:latin typeface="Roboto Bold" panose="020B0604020202020204" charset="0"/>
                <a:ea typeface="Roboto Bold" panose="020B0604020202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DD / MM / YYYY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504BCC8-B376-4C75-9863-6E2113F3C8B6}"/>
              </a:ext>
            </a:extLst>
          </p:cNvPr>
          <p:cNvSpPr/>
          <p:nvPr userDrawn="1"/>
        </p:nvSpPr>
        <p:spPr>
          <a:xfrm>
            <a:off x="1371600" y="2389340"/>
            <a:ext cx="12197803" cy="3853941"/>
          </a:xfrm>
          <a:custGeom>
            <a:avLst/>
            <a:gdLst/>
            <a:ahLst/>
            <a:cxnLst/>
            <a:rect l="l" t="t" r="r" b="b"/>
            <a:pathLst>
              <a:path w="13665970" h="4317813">
                <a:moveTo>
                  <a:pt x="0" y="0"/>
                </a:moveTo>
                <a:lnTo>
                  <a:pt x="13665971" y="0"/>
                </a:lnTo>
                <a:lnTo>
                  <a:pt x="13665971" y="4317813"/>
                </a:lnTo>
                <a:lnTo>
                  <a:pt x="0" y="43178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74AB7B1-2FE5-4A3B-A00A-61E11BFE3796}"/>
              </a:ext>
            </a:extLst>
          </p:cNvPr>
          <p:cNvSpPr/>
          <p:nvPr userDrawn="1"/>
        </p:nvSpPr>
        <p:spPr>
          <a:xfrm>
            <a:off x="16016405" y="8015405"/>
            <a:ext cx="2271595" cy="2271595"/>
          </a:xfrm>
          <a:custGeom>
            <a:avLst/>
            <a:gdLst/>
            <a:ahLst/>
            <a:cxnLst/>
            <a:rect l="l" t="t" r="r" b="b"/>
            <a:pathLst>
              <a:path w="2271595" h="2271595">
                <a:moveTo>
                  <a:pt x="0" y="0"/>
                </a:moveTo>
                <a:lnTo>
                  <a:pt x="2271595" y="0"/>
                </a:lnTo>
                <a:lnTo>
                  <a:pt x="2271595" y="2271595"/>
                </a:lnTo>
                <a:lnTo>
                  <a:pt x="0" y="2271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FB906AA-489E-4F58-9BB7-4FD58FDE8397}"/>
              </a:ext>
            </a:extLst>
          </p:cNvPr>
          <p:cNvSpPr txBox="1"/>
          <p:nvPr userDrawn="1"/>
        </p:nvSpPr>
        <p:spPr>
          <a:xfrm>
            <a:off x="2352805" y="7002356"/>
            <a:ext cx="1366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4200" spc="300" dirty="0">
                <a:latin typeface="Proxima Nova Bold" panose="020B0604020202020204" charset="0"/>
                <a:ea typeface="Roboto Bold" panose="020B0604020202020204" charset="0"/>
              </a:rPr>
              <a:t>Zasedání Řídícího výboru BVV </a:t>
            </a:r>
            <a:r>
              <a:rPr lang="en-US" sz="4200" spc="300" noProof="0" dirty="0">
                <a:latin typeface="Proxima Nova Bold" panose="020B0604020202020204" charset="0"/>
                <a:ea typeface="Roboto Bold" panose="020B0604020202020204" charset="0"/>
              </a:rPr>
              <a:t>Living Lab</a:t>
            </a:r>
            <a:r>
              <a:rPr lang="cs-CZ" sz="4200" spc="300" noProof="0" dirty="0">
                <a:latin typeface="Proxima Nova Bold" panose="020B0604020202020204" charset="0"/>
                <a:ea typeface="Roboto Bold" panose="020B0604020202020204" charset="0"/>
              </a:rPr>
              <a:t> Brno</a:t>
            </a:r>
            <a:endParaRPr lang="en-US" sz="4200" spc="300" noProof="0" dirty="0">
              <a:latin typeface="Proxima Nova Bold" panose="020B0604020202020204" charset="0"/>
              <a:ea typeface="Roboto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856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8E9D97-DAFA-4252-ADD1-299E94214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3942" y="1634180"/>
            <a:ext cx="9556426" cy="140696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BVV </a:t>
            </a:r>
            <a:r>
              <a:rPr lang="cs-CZ" dirty="0" err="1"/>
              <a:t>Living</a:t>
            </a:r>
            <a:r>
              <a:rPr lang="cs-CZ" dirty="0"/>
              <a:t> </a:t>
            </a:r>
            <a:r>
              <a:rPr lang="cs-CZ" dirty="0" err="1"/>
              <a:t>Lab</a:t>
            </a:r>
            <a:r>
              <a:rPr lang="cs-CZ" dirty="0"/>
              <a:t>?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1CDC5B3-D929-48C7-A57D-BF3FD51C21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53942" y="3158180"/>
            <a:ext cx="9556426" cy="228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Nový dlouhodobý projekt v areálu brněnského výstaviště, který se zaměřuje na spoluvytváření a šíření inovací. Jedná se o otevřený inovační ekosystém v reálném prostředí, založený na spolupráci mezi výzkumnými institucemi, firmami, </a:t>
            </a:r>
            <a:r>
              <a:rPr lang="cs-CZ" dirty="0" err="1"/>
              <a:t>startupy</a:t>
            </a:r>
            <a:r>
              <a:rPr lang="cs-CZ" dirty="0"/>
              <a:t>, veřejnou správou i samotnými uživateli.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064CD9A-EAAD-40A4-88A7-6874D7FB91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91168"/>
            <a:ext cx="3934160" cy="1243012"/>
          </a:xfrm>
          <a:prstGeom prst="rect">
            <a:avLst/>
          </a:prstGeom>
        </p:spPr>
      </p:pic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79EC08E4-9949-4F0B-A87E-DF4DC9010E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4576" y="6053780"/>
            <a:ext cx="9555864" cy="5334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cs-CZ" dirty="0" err="1"/>
              <a:t>Innovation</a:t>
            </a:r>
            <a:r>
              <a:rPr lang="cs-CZ" dirty="0"/>
              <a:t> </a:t>
            </a:r>
            <a:r>
              <a:rPr lang="cs-CZ" dirty="0" err="1"/>
              <a:t>ekosystem</a:t>
            </a:r>
            <a:r>
              <a:rPr lang="cs-CZ" dirty="0"/>
              <a:t> and </a:t>
            </a:r>
            <a:r>
              <a:rPr lang="cs-CZ" dirty="0" err="1"/>
              <a:t>partners</a:t>
            </a:r>
            <a:endParaRPr lang="cs-CZ" dirty="0"/>
          </a:p>
        </p:txBody>
      </p: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8A66A4AC-E26C-447B-9BDB-AA17B3B5B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4576" y="6739580"/>
            <a:ext cx="9555864" cy="2362200"/>
          </a:xfr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spcBef>
                <a:spcPts val="0"/>
              </a:spcBef>
              <a:buClr>
                <a:srgbClr val="EFEA72"/>
              </a:buClr>
              <a:buSzPct val="174000"/>
              <a:buFont typeface="Wingdings" panose="05000000000000000000" pitchFamily="2" charset="2"/>
              <a:buChar char="§"/>
              <a:defRPr sz="2400"/>
            </a:lvl1pPr>
            <a:lvl2pPr marL="685800" indent="-228600">
              <a:buClr>
                <a:srgbClr val="EFEA72"/>
              </a:buClr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cs-CZ" dirty="0" err="1"/>
              <a:t>Government</a:t>
            </a:r>
            <a:r>
              <a:rPr lang="cs-CZ" dirty="0"/>
              <a:t> </a:t>
            </a:r>
            <a:r>
              <a:rPr lang="cs-CZ" dirty="0" err="1"/>
              <a:t>institutions</a:t>
            </a:r>
            <a:r>
              <a:rPr lang="cs-CZ" dirty="0"/>
              <a:t>, </a:t>
            </a:r>
            <a:r>
              <a:rPr lang="cs-CZ" dirty="0" err="1"/>
              <a:t>local</a:t>
            </a:r>
            <a:r>
              <a:rPr lang="cs-CZ" dirty="0"/>
              <a:t> </a:t>
            </a:r>
            <a:r>
              <a:rPr lang="cs-CZ" dirty="0" err="1"/>
              <a:t>governments</a:t>
            </a:r>
            <a:endParaRPr lang="cs-CZ" dirty="0"/>
          </a:p>
          <a:p>
            <a:pPr lvl="0"/>
            <a:r>
              <a:rPr lang="cs-CZ" dirty="0" err="1"/>
              <a:t>Universities</a:t>
            </a:r>
            <a:r>
              <a:rPr lang="cs-CZ" dirty="0"/>
              <a:t>, </a:t>
            </a:r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institutions</a:t>
            </a:r>
            <a:endParaRPr lang="cs-CZ" dirty="0"/>
          </a:p>
          <a:p>
            <a:pPr lvl="0"/>
            <a:r>
              <a:rPr lang="cs-CZ" dirty="0" err="1"/>
              <a:t>Private</a:t>
            </a:r>
            <a:r>
              <a:rPr lang="cs-CZ" dirty="0"/>
              <a:t> </a:t>
            </a:r>
            <a:r>
              <a:rPr lang="cs-CZ" dirty="0" err="1"/>
              <a:t>companies</a:t>
            </a:r>
            <a:endParaRPr lang="cs-CZ" dirty="0"/>
          </a:p>
          <a:p>
            <a:pPr lvl="0"/>
            <a:r>
              <a:rPr lang="cs-CZ" dirty="0" err="1"/>
              <a:t>Funders</a:t>
            </a:r>
            <a:endParaRPr lang="cs-CZ" dirty="0"/>
          </a:p>
          <a:p>
            <a:pPr lvl="0"/>
            <a:r>
              <a:rPr lang="cs-CZ" dirty="0"/>
              <a:t>Non-profit </a:t>
            </a:r>
            <a:r>
              <a:rPr lang="cs-CZ" dirty="0" err="1"/>
              <a:t>organisations</a:t>
            </a:r>
            <a:endParaRPr lang="cs-CZ" dirty="0"/>
          </a:p>
          <a:p>
            <a:pPr lvl="0"/>
            <a:r>
              <a:rPr lang="cs-CZ" dirty="0" err="1"/>
              <a:t>Citizens</a:t>
            </a:r>
            <a:endParaRPr lang="cs-CZ" dirty="0"/>
          </a:p>
        </p:txBody>
      </p:sp>
      <p:sp>
        <p:nvSpPr>
          <p:cNvPr id="23" name="Zástupný symbol obrázku 22">
            <a:extLst>
              <a:ext uri="{FF2B5EF4-FFF2-40B4-BE49-F238E27FC236}">
                <a16:creationId xmlns:a16="http://schemas.microsoft.com/office/drawing/2014/main" id="{724A9001-60E4-490B-979B-EC5F9665F3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878263" cy="10287000"/>
          </a:xfrm>
          <a:blipFill>
            <a:blip r:embed="rId3"/>
            <a:tile tx="0" ty="0" sx="100000" sy="100000" flip="none" algn="l"/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3E46968-5535-43D9-9778-5C5F3D07EF5E}"/>
              </a:ext>
            </a:extLst>
          </p:cNvPr>
          <p:cNvSpPr/>
          <p:nvPr userDrawn="1"/>
        </p:nvSpPr>
        <p:spPr>
          <a:xfrm>
            <a:off x="16665212" y="8664212"/>
            <a:ext cx="1622788" cy="1622788"/>
          </a:xfrm>
          <a:custGeom>
            <a:avLst/>
            <a:gdLst/>
            <a:ahLst/>
            <a:cxnLst/>
            <a:rect l="l" t="t" r="r" b="b"/>
            <a:pathLst>
              <a:path w="1622788" h="1622788">
                <a:moveTo>
                  <a:pt x="0" y="0"/>
                </a:moveTo>
                <a:lnTo>
                  <a:pt x="1622788" y="0"/>
                </a:lnTo>
                <a:lnTo>
                  <a:pt x="1622788" y="1622788"/>
                </a:lnTo>
                <a:lnTo>
                  <a:pt x="0" y="162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36172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8E9D97-DAFA-4252-ADD1-299E94214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200" y="266700"/>
            <a:ext cx="9556426" cy="140696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BVV </a:t>
            </a:r>
            <a:r>
              <a:rPr lang="cs-CZ" dirty="0" err="1"/>
              <a:t>Living</a:t>
            </a:r>
            <a:r>
              <a:rPr lang="cs-CZ" dirty="0"/>
              <a:t> </a:t>
            </a:r>
            <a:r>
              <a:rPr lang="cs-CZ" dirty="0" err="1"/>
              <a:t>Lab</a:t>
            </a:r>
            <a:r>
              <a:rPr lang="cs-CZ" dirty="0"/>
              <a:t>?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1CDC5B3-D929-48C7-A57D-BF3FD51C21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43000" y="2324100"/>
            <a:ext cx="12649200" cy="69342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cs-CZ" dirty="0"/>
              <a:t>Nový dlouhodobý projekt v areálu brněnského výstaviště, který se zaměřuje na spoluvytváření a šíření inovací. Jedná se o otevřený inovační ekosystém v reálném prostředí, založený na spolupráci mezi výzkumnými institucemi, firmami, </a:t>
            </a:r>
            <a:r>
              <a:rPr lang="cs-CZ" dirty="0" err="1"/>
              <a:t>startupy</a:t>
            </a:r>
            <a:r>
              <a:rPr lang="cs-CZ" dirty="0"/>
              <a:t>, veřejnou správou i samotnými uživateli.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064CD9A-EAAD-40A4-88A7-6874D7FB91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"/>
            <a:ext cx="3934160" cy="1243012"/>
          </a:xfrm>
          <a:prstGeom prst="rect">
            <a:avLst/>
          </a:prstGeom>
        </p:spPr>
      </p:pic>
      <p:sp>
        <p:nvSpPr>
          <p:cNvPr id="23" name="Zástupný symbol obrázku 22">
            <a:extLst>
              <a:ext uri="{FF2B5EF4-FFF2-40B4-BE49-F238E27FC236}">
                <a16:creationId xmlns:a16="http://schemas.microsoft.com/office/drawing/2014/main" id="{724A9001-60E4-490B-979B-EC5F9665F3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410368" y="0"/>
            <a:ext cx="3878263" cy="10287000"/>
          </a:xfrm>
          <a:blipFill>
            <a:blip r:embed="rId3"/>
            <a:tile tx="0" ty="0" sx="100000" sy="100000" flip="none" algn="l"/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3E46968-5535-43D9-9778-5C5F3D07EF5E}"/>
              </a:ext>
            </a:extLst>
          </p:cNvPr>
          <p:cNvSpPr/>
          <p:nvPr userDrawn="1"/>
        </p:nvSpPr>
        <p:spPr>
          <a:xfrm>
            <a:off x="0" y="8664212"/>
            <a:ext cx="1622788" cy="1622788"/>
          </a:xfrm>
          <a:custGeom>
            <a:avLst/>
            <a:gdLst/>
            <a:ahLst/>
            <a:cxnLst/>
            <a:rect l="l" t="t" r="r" b="b"/>
            <a:pathLst>
              <a:path w="1622788" h="1622788">
                <a:moveTo>
                  <a:pt x="0" y="0"/>
                </a:moveTo>
                <a:lnTo>
                  <a:pt x="1622788" y="0"/>
                </a:lnTo>
                <a:lnTo>
                  <a:pt x="1622788" y="1622788"/>
                </a:lnTo>
                <a:lnTo>
                  <a:pt x="0" y="162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4863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D17F20-B17B-4E9A-8674-4EF2D6C44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1012674"/>
            <a:ext cx="9410700" cy="1989137"/>
          </a:xfr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cs-CZ" dirty="0"/>
              <a:t>Potenciál areálu výstaviště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2AC378-7708-46DD-86D5-4F78DB57FF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91168"/>
            <a:ext cx="3934160" cy="1243012"/>
          </a:xfrm>
          <a:prstGeom prst="rect">
            <a:avLst/>
          </a:prstGeom>
        </p:spPr>
      </p:pic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BD66A180-5E40-4E1E-BDE9-21E73A1B7E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7300" y="3238500"/>
            <a:ext cx="9410700" cy="2133600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cs-CZ" dirty="0"/>
              <a:t>12 výstavních hal a pavilonů</a:t>
            </a:r>
          </a:p>
          <a:p>
            <a:pPr lvl="0"/>
            <a:r>
              <a:rPr lang="cs-CZ" dirty="0"/>
              <a:t>20+ administrativních budov</a:t>
            </a:r>
          </a:p>
          <a:p>
            <a:pPr lvl="0"/>
            <a:r>
              <a:rPr lang="cs-CZ" dirty="0"/>
              <a:t>80+ hospodářských objektů</a:t>
            </a:r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B31BD00B-4B6B-4AC1-A109-F8B34535306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57300" y="5829300"/>
            <a:ext cx="9410700" cy="3962400"/>
          </a:xfrm>
        </p:spPr>
        <p:txBody>
          <a:bodyPr>
            <a:normAutofit/>
          </a:bodyPr>
          <a:lstStyle>
            <a:lvl1pPr marL="0" indent="0" algn="l">
              <a:lnSpc>
                <a:spcPts val="3039"/>
              </a:lnSpc>
              <a:buNone/>
              <a:defRPr sz="2400"/>
            </a:lvl1pPr>
          </a:lstStyle>
          <a:p>
            <a:pPr algn="l">
              <a:lnSpc>
                <a:spcPts val="3039"/>
              </a:lnSpc>
            </a:pPr>
            <a:r>
              <a:rPr lang="cs-CZ" sz="2800" dirty="0">
                <a:solidFill>
                  <a:srgbClr val="000000"/>
                </a:solidFill>
                <a:latin typeface="Proxima Nova Bold"/>
              </a:rPr>
              <a:t>10+ km </a:t>
            </a:r>
            <a:r>
              <a:rPr lang="cs-CZ" sz="2800" dirty="0">
                <a:solidFill>
                  <a:srgbClr val="000000"/>
                </a:solidFill>
                <a:latin typeface="Proxima Nova"/>
              </a:rPr>
              <a:t>zpevněných komunikací, různé typy povrchů</a:t>
            </a:r>
          </a:p>
          <a:p>
            <a:pPr algn="l">
              <a:lnSpc>
                <a:spcPts val="3039"/>
              </a:lnSpc>
            </a:pPr>
            <a:r>
              <a:rPr lang="cs-CZ" sz="2800" dirty="0">
                <a:solidFill>
                  <a:srgbClr val="000000"/>
                </a:solidFill>
                <a:latin typeface="Proxima Nova Bold"/>
              </a:rPr>
              <a:t>3,5 km</a:t>
            </a:r>
            <a:r>
              <a:rPr lang="cs-CZ" sz="2800" dirty="0">
                <a:solidFill>
                  <a:srgbClr val="000000"/>
                </a:solidFill>
                <a:latin typeface="Proxima Nova"/>
              </a:rPr>
              <a:t> kolektorů pro vedení IS</a:t>
            </a:r>
          </a:p>
          <a:p>
            <a:pPr algn="l">
              <a:lnSpc>
                <a:spcPts val="3039"/>
              </a:lnSpc>
            </a:pPr>
            <a:r>
              <a:rPr lang="cs-CZ" sz="2800" dirty="0">
                <a:solidFill>
                  <a:srgbClr val="000000"/>
                </a:solidFill>
                <a:latin typeface="Proxima Nova Bold"/>
              </a:rPr>
              <a:t>500+</a:t>
            </a:r>
            <a:r>
              <a:rPr lang="cs-CZ" sz="2800" dirty="0">
                <a:solidFill>
                  <a:srgbClr val="000000"/>
                </a:solidFill>
                <a:latin typeface="Proxima Nova"/>
              </a:rPr>
              <a:t> sloupů veřejného osvětlení</a:t>
            </a:r>
          </a:p>
          <a:p>
            <a:pPr algn="l">
              <a:lnSpc>
                <a:spcPts val="3039"/>
              </a:lnSpc>
            </a:pPr>
            <a:r>
              <a:rPr lang="cs-CZ" sz="2800" dirty="0">
                <a:solidFill>
                  <a:srgbClr val="000000"/>
                </a:solidFill>
                <a:latin typeface="Proxima Nova"/>
              </a:rPr>
              <a:t>dopravní značení, kamery, městský mobiliář</a:t>
            </a:r>
          </a:p>
          <a:p>
            <a:pPr algn="l">
              <a:lnSpc>
                <a:spcPts val="3039"/>
              </a:lnSpc>
            </a:pPr>
            <a:r>
              <a:rPr lang="cs-CZ" sz="2800" dirty="0">
                <a:solidFill>
                  <a:srgbClr val="000000"/>
                </a:solidFill>
                <a:latin typeface="Proxima Nova Bold"/>
              </a:rPr>
              <a:t>1200+</a:t>
            </a:r>
            <a:r>
              <a:rPr lang="cs-CZ" sz="2800" dirty="0">
                <a:solidFill>
                  <a:srgbClr val="000000"/>
                </a:solidFill>
                <a:latin typeface="Proxima Nova"/>
              </a:rPr>
              <a:t> stromů, plochy zeleně, vodní nádrže</a:t>
            </a:r>
          </a:p>
          <a:p>
            <a:pPr algn="l">
              <a:lnSpc>
                <a:spcPts val="3039"/>
              </a:lnSpc>
            </a:pPr>
            <a:r>
              <a:rPr lang="cs-CZ" sz="2800" dirty="0">
                <a:solidFill>
                  <a:srgbClr val="000000"/>
                </a:solidFill>
                <a:latin typeface="Proxima Nova"/>
              </a:rPr>
              <a:t>GIS pasportizace území, 5G síť, optická kabeláž, datové centrum</a:t>
            </a:r>
          </a:p>
          <a:p>
            <a:pPr algn="l">
              <a:lnSpc>
                <a:spcPts val="3039"/>
              </a:lnSpc>
            </a:pPr>
            <a:r>
              <a:rPr lang="cs-CZ" sz="2800" dirty="0">
                <a:solidFill>
                  <a:srgbClr val="000000"/>
                </a:solidFill>
                <a:latin typeface="Proxima Nova Bold"/>
              </a:rPr>
              <a:t>Kancelářské prostory</a:t>
            </a:r>
            <a:r>
              <a:rPr lang="cs-CZ" sz="2800" dirty="0">
                <a:solidFill>
                  <a:srgbClr val="000000"/>
                </a:solidFill>
                <a:latin typeface="Proxima Nova"/>
              </a:rPr>
              <a:t> pro firmy</a:t>
            </a:r>
          </a:p>
        </p:txBody>
      </p:sp>
      <p:sp>
        <p:nvSpPr>
          <p:cNvPr id="13" name="Zástupný symbol obrázku 12">
            <a:extLst>
              <a:ext uri="{FF2B5EF4-FFF2-40B4-BE49-F238E27FC236}">
                <a16:creationId xmlns:a16="http://schemas.microsoft.com/office/drawing/2014/main" id="{E1C19171-878D-4E53-A843-07370C0AE8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820400" y="4619171"/>
            <a:ext cx="7467600" cy="5676900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6259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2CCBBC-C9EB-49C8-AD90-4632EBB54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AEE3480-BF07-4BE2-AF51-AE93C2406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172DFE5-297D-4363-8F33-2E77159E7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B6C5B73-FEF1-4168-99BA-3EF1788CE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96169AB-3278-41B4-B7F9-84BA722AA7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1273CD4-CD25-4478-9613-0A7B04494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C7E73-9A68-466D-ACBE-08D9EF6585C3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81D8C29-EFD2-429F-BE3F-439DDA10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B89CDCA-7059-4D9C-B744-80BC6D8E7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FA5E9-16BD-4409-9690-05D3D970B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830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11C1DD-C183-4AB3-9F02-71D4D6436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B53330-1680-43FF-A986-4BDF57639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0B2F4BC-C9AD-4E66-9056-EFED0E09F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313C9F-4F83-47CF-812A-F3D76CE6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C7E73-9A68-466D-ACBE-08D9EF6585C3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9E6701C-D071-4160-A946-941FEFB19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17BCEF-7685-4C22-96E7-8EE69F800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FA5E9-16BD-4409-9690-05D3D970B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57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F3869D-5BB3-49A6-A03B-68F9C6BF5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C43E0AB-1A7B-464C-AC80-0DE7A2256C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F31A9D8-14B5-48AC-8A89-8F57EC56B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5C7BAF-E487-442E-8C4E-B13B5340A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C7E73-9A68-466D-ACBE-08D9EF6585C3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DBDC11C-C127-483F-9792-2A4EA72D0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CD62A7-C529-49EF-AF4A-5221FA06B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FA5E9-16BD-4409-9690-05D3D970B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1787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04CF4-9B08-4D90-A89A-4F30D112E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89E54E8-14A0-4B7C-BD26-4321D8B9D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D270C2-DB05-475B-A9C9-0B0E05E7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C7E73-9A68-466D-ACBE-08D9EF6585C3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9B2D60-8440-46E4-BA6A-5B7B16C6D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38EBFD-67B2-4428-A2C0-DCC2717F0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FA5E9-16BD-4409-9690-05D3D970B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2682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B081E7E-A6D3-49CF-ADCF-31298E486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5A94501-F59B-43B7-AA5C-8B8D96F67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A8EB74-0617-4EC2-83E2-58DA7FE8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C7E73-9A68-466D-ACBE-08D9EF6585C3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95F824-91D1-4BCB-864D-2371E8030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339C8B-03E8-4791-B5EA-08DE80BE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FA5E9-16BD-4409-9690-05D3D970B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09912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393D649-B586-4A4B-9CCA-5C21AD234C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91168"/>
            <a:ext cx="3934160" cy="124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90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D48FD5-BCA5-DAF4-302D-889C086AB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E563DC2-5917-F093-D853-DAA242675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1FBB35-5EE8-2A6C-8771-53CB55FE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F838F-38DC-4035-AD13-8CA7B1412CDE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96E337-DC5F-DFD8-C8A6-F2DDA66FB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252995-0649-40CD-1A8A-D9D573360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7383-04AD-47EC-8923-22C40B9D8B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7033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1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903D82-732B-4ABD-B96B-49444822AD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0" y="4305300"/>
            <a:ext cx="8458200" cy="64984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spc="600">
                <a:latin typeface="Proxima Nova Bold" panose="020B0604020202020204" charset="0"/>
                <a:ea typeface="Roboto Bold" panose="020B0604020202020204" charset="0"/>
              </a:defRPr>
            </a:lvl1pPr>
          </a:lstStyle>
          <a:p>
            <a:r>
              <a:rPr lang="cs-CZ" dirty="0"/>
              <a:t>Název prezentace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504BCC8-B376-4C75-9863-6E2113F3C8B6}"/>
              </a:ext>
            </a:extLst>
          </p:cNvPr>
          <p:cNvSpPr/>
          <p:nvPr userDrawn="1"/>
        </p:nvSpPr>
        <p:spPr>
          <a:xfrm>
            <a:off x="609600" y="647700"/>
            <a:ext cx="12197803" cy="3853941"/>
          </a:xfrm>
          <a:custGeom>
            <a:avLst/>
            <a:gdLst/>
            <a:ahLst/>
            <a:cxnLst/>
            <a:rect l="l" t="t" r="r" b="b"/>
            <a:pathLst>
              <a:path w="13665970" h="4317813">
                <a:moveTo>
                  <a:pt x="0" y="0"/>
                </a:moveTo>
                <a:lnTo>
                  <a:pt x="13665971" y="0"/>
                </a:lnTo>
                <a:lnTo>
                  <a:pt x="13665971" y="4317813"/>
                </a:lnTo>
                <a:lnTo>
                  <a:pt x="0" y="43178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74AB7B1-2FE5-4A3B-A00A-61E11BFE3796}"/>
              </a:ext>
            </a:extLst>
          </p:cNvPr>
          <p:cNvSpPr/>
          <p:nvPr userDrawn="1"/>
        </p:nvSpPr>
        <p:spPr>
          <a:xfrm>
            <a:off x="16016405" y="8015405"/>
            <a:ext cx="2271595" cy="2271595"/>
          </a:xfrm>
          <a:custGeom>
            <a:avLst/>
            <a:gdLst/>
            <a:ahLst/>
            <a:cxnLst/>
            <a:rect l="l" t="t" r="r" b="b"/>
            <a:pathLst>
              <a:path w="2271595" h="2271595">
                <a:moveTo>
                  <a:pt x="0" y="0"/>
                </a:moveTo>
                <a:lnTo>
                  <a:pt x="2271595" y="0"/>
                </a:lnTo>
                <a:lnTo>
                  <a:pt x="2271595" y="2271595"/>
                </a:lnTo>
                <a:lnTo>
                  <a:pt x="0" y="2271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11C90520-4C44-4BBD-9827-1F330B6A2B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706600" y="419100"/>
            <a:ext cx="31242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dirty="0"/>
              <a:t>Logo?</a:t>
            </a:r>
          </a:p>
        </p:txBody>
      </p:sp>
      <p:sp>
        <p:nvSpPr>
          <p:cNvPr id="9" name="Google Shape;435;p40">
            <a:extLst>
              <a:ext uri="{FF2B5EF4-FFF2-40B4-BE49-F238E27FC236}">
                <a16:creationId xmlns:a16="http://schemas.microsoft.com/office/drawing/2014/main" id="{BE354450-40EA-48F7-A2ED-1A83C633D57A}"/>
              </a:ext>
            </a:extLst>
          </p:cNvPr>
          <p:cNvSpPr txBox="1"/>
          <p:nvPr userDrawn="1"/>
        </p:nvSpPr>
        <p:spPr>
          <a:xfrm>
            <a:off x="6962123" y="6568324"/>
            <a:ext cx="6677677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500" b="1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  <a:sym typeface="League Spartan"/>
              </a:rPr>
              <a:t>Jméno Příjmení</a:t>
            </a:r>
            <a:endParaRPr sz="4500" b="1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sp>
        <p:nvSpPr>
          <p:cNvPr id="11" name="Google Shape;436;p40">
            <a:extLst>
              <a:ext uri="{FF2B5EF4-FFF2-40B4-BE49-F238E27FC236}">
                <a16:creationId xmlns:a16="http://schemas.microsoft.com/office/drawing/2014/main" id="{9293389E-76EE-4FA0-A99C-60A1012313CE}"/>
              </a:ext>
            </a:extLst>
          </p:cNvPr>
          <p:cNvSpPr txBox="1"/>
          <p:nvPr userDrawn="1"/>
        </p:nvSpPr>
        <p:spPr>
          <a:xfrm>
            <a:off x="6962123" y="7428337"/>
            <a:ext cx="630971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3000" b="1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  <a:sym typeface="Proxima Nova"/>
              </a:rPr>
              <a:t>Pozice</a:t>
            </a:r>
            <a:endParaRPr sz="3000" b="1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  <a:sym typeface="Proxima Nova"/>
              </a:rPr>
              <a:t>Společnost</a:t>
            </a:r>
            <a:endParaRPr sz="3000" b="1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CCFEAB84-BDB7-495B-BAF5-9E3B585B5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10000" y="6531084"/>
            <a:ext cx="2271595" cy="2270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06290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8627-8012-420A-A995-7FDE76E99531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52E6-F92D-4EB7-823B-C7ACE26A98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05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8627-8012-420A-A995-7FDE76E99531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52E6-F92D-4EB7-823B-C7ACE26A98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8840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8627-8012-420A-A995-7FDE76E99531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52E6-F92D-4EB7-823B-C7ACE26A98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14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8627-8012-420A-A995-7FDE76E99531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52E6-F92D-4EB7-823B-C7ACE26A98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5744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8627-8012-420A-A995-7FDE76E99531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52E6-F92D-4EB7-823B-C7ACE26A98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34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8627-8012-420A-A995-7FDE76E99531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52E6-F92D-4EB7-823B-C7ACE26A98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6858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8627-8012-420A-A995-7FDE76E99531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52E6-F92D-4EB7-823B-C7ACE26A98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73306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8627-8012-420A-A995-7FDE76E99531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52E6-F92D-4EB7-823B-C7ACE26A98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59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8627-8012-420A-A995-7FDE76E99531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52E6-F92D-4EB7-823B-C7ACE26A98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97191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8627-8012-420A-A995-7FDE76E99531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52E6-F92D-4EB7-823B-C7ACE26A98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059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F3103E0-5F8A-4935-B6A5-961B011E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2382500" cy="1989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ADCF2019-BA1A-4A21-9592-7CB05DB60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7300" y="2781300"/>
            <a:ext cx="15407912" cy="6705600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>
              <a:lnSpc>
                <a:spcPct val="150000"/>
              </a:lnSpc>
              <a:buFont typeface="+mj-lt"/>
              <a:buAutoNum type="arabicPeriod"/>
              <a:defRPr sz="3200"/>
            </a:lvl1pPr>
          </a:lstStyle>
          <a:p>
            <a:pPr lvl="0"/>
            <a:r>
              <a:rPr lang="cs-CZ" dirty="0"/>
              <a:t>Vložte program</a:t>
            </a:r>
          </a:p>
          <a:p>
            <a:pPr lvl="0"/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E0505BA-9E78-4048-BD56-BC1CD2065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91168"/>
            <a:ext cx="3934160" cy="124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05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8627-8012-420A-A995-7FDE76E99531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52E6-F92D-4EB7-823B-C7ACE26A98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81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F3103E0-5F8A-4935-B6A5-961B011E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2458700" cy="1989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cs-CZ" dirty="0"/>
              <a:t>Kliknutím lze upravit styl.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E0505BA-9E78-4048-BD56-BC1CD2065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91168"/>
            <a:ext cx="3934160" cy="1243012"/>
          </a:xfrm>
          <a:prstGeom prst="rect">
            <a:avLst/>
          </a:prstGeom>
        </p:spPr>
      </p:pic>
      <p:sp>
        <p:nvSpPr>
          <p:cNvPr id="6" name="Zástupný symbol pro tabulku 5">
            <a:extLst>
              <a:ext uri="{FF2B5EF4-FFF2-40B4-BE49-F238E27FC236}">
                <a16:creationId xmlns:a16="http://schemas.microsoft.com/office/drawing/2014/main" id="{2AE31C5E-25FE-4C08-943B-FC97F9F8B05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57300" y="2781300"/>
            <a:ext cx="15773400" cy="6629400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9223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4">
            <a:extLst>
              <a:ext uri="{FF2B5EF4-FFF2-40B4-BE49-F238E27FC236}">
                <a16:creationId xmlns:a16="http://schemas.microsoft.com/office/drawing/2014/main" id="{77835D0A-2D0C-4373-817F-AAF46B4A0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19316" y="2422385"/>
            <a:ext cx="7759084" cy="249251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600"/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EF368780-8713-44E9-BDA4-4842D427CEBE}"/>
              </a:ext>
            </a:extLst>
          </p:cNvPr>
          <p:cNvSpPr/>
          <p:nvPr userDrawn="1"/>
        </p:nvSpPr>
        <p:spPr>
          <a:xfrm>
            <a:off x="8682103" y="2412469"/>
            <a:ext cx="990600" cy="990600"/>
          </a:xfrm>
          <a:prstGeom prst="rect">
            <a:avLst/>
          </a:prstGeom>
          <a:solidFill>
            <a:srgbClr val="EFE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1122ECEF-F7F3-46C2-967C-D362703B83F0}"/>
              </a:ext>
            </a:extLst>
          </p:cNvPr>
          <p:cNvSpPr/>
          <p:nvPr userDrawn="1"/>
        </p:nvSpPr>
        <p:spPr>
          <a:xfrm>
            <a:off x="16665212" y="8664212"/>
            <a:ext cx="1622788" cy="1622788"/>
          </a:xfrm>
          <a:custGeom>
            <a:avLst/>
            <a:gdLst/>
            <a:ahLst/>
            <a:cxnLst/>
            <a:rect l="l" t="t" r="r" b="b"/>
            <a:pathLst>
              <a:path w="1622788" h="1622788">
                <a:moveTo>
                  <a:pt x="0" y="0"/>
                </a:moveTo>
                <a:lnTo>
                  <a:pt x="1622788" y="0"/>
                </a:lnTo>
                <a:lnTo>
                  <a:pt x="1622788" y="1622788"/>
                </a:lnTo>
                <a:lnTo>
                  <a:pt x="0" y="1622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B8CAB1B2-B53F-4936-B391-292D19548A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91168"/>
            <a:ext cx="3934160" cy="1243012"/>
          </a:xfrm>
          <a:prstGeom prst="rect">
            <a:avLst/>
          </a:prstGeom>
        </p:spPr>
      </p:pic>
      <p:sp>
        <p:nvSpPr>
          <p:cNvPr id="20" name="Zástupný symbol pro text 19">
            <a:extLst>
              <a:ext uri="{FF2B5EF4-FFF2-40B4-BE49-F238E27FC236}">
                <a16:creationId xmlns:a16="http://schemas.microsoft.com/office/drawing/2014/main" id="{04BF6290-EA87-4E5D-B1D7-2243AC6F9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54816" y="5219700"/>
            <a:ext cx="6378575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Nam</a:t>
            </a:r>
            <a:r>
              <a:rPr lang="cs-CZ" dirty="0"/>
              <a:t> libero </a:t>
            </a:r>
            <a:r>
              <a:rPr lang="cs-CZ" dirty="0" err="1"/>
              <a:t>tempore</a:t>
            </a:r>
            <a:r>
              <a:rPr lang="cs-CZ" dirty="0"/>
              <a:t>, </a:t>
            </a:r>
            <a:r>
              <a:rPr lang="cs-CZ" dirty="0" err="1"/>
              <a:t>cum</a:t>
            </a:r>
            <a:r>
              <a:rPr lang="cs-CZ" dirty="0"/>
              <a:t> </a:t>
            </a:r>
            <a:r>
              <a:rPr lang="cs-CZ" dirty="0" err="1"/>
              <a:t>soluta</a:t>
            </a:r>
            <a:r>
              <a:rPr lang="cs-CZ" dirty="0"/>
              <a:t> </a:t>
            </a:r>
            <a:r>
              <a:rPr lang="cs-CZ" dirty="0" err="1"/>
              <a:t>nobis</a:t>
            </a:r>
            <a:r>
              <a:rPr lang="cs-CZ" dirty="0"/>
              <a:t> </a:t>
            </a:r>
            <a:r>
              <a:rPr lang="cs-CZ" dirty="0" err="1"/>
              <a:t>est</a:t>
            </a:r>
            <a:r>
              <a:rPr lang="cs-CZ" dirty="0"/>
              <a:t> </a:t>
            </a:r>
            <a:r>
              <a:rPr lang="cs-CZ" dirty="0" err="1"/>
              <a:t>eligendi</a:t>
            </a:r>
            <a:r>
              <a:rPr lang="cs-CZ" dirty="0"/>
              <a:t> </a:t>
            </a:r>
            <a:r>
              <a:rPr lang="cs-CZ" dirty="0" err="1"/>
              <a:t>optio</a:t>
            </a:r>
            <a:r>
              <a:rPr lang="cs-CZ" dirty="0"/>
              <a:t> </a:t>
            </a:r>
            <a:r>
              <a:rPr lang="cs-CZ" dirty="0" err="1"/>
              <a:t>cumque</a:t>
            </a:r>
            <a:r>
              <a:rPr lang="cs-CZ" dirty="0"/>
              <a:t> </a:t>
            </a:r>
            <a:r>
              <a:rPr lang="cs-CZ" dirty="0" err="1"/>
              <a:t>nihil</a:t>
            </a:r>
            <a:r>
              <a:rPr lang="cs-CZ" dirty="0"/>
              <a:t> </a:t>
            </a:r>
            <a:r>
              <a:rPr lang="cs-CZ" dirty="0" err="1"/>
              <a:t>impedit</a:t>
            </a:r>
            <a:r>
              <a:rPr lang="cs-CZ" dirty="0"/>
              <a:t> quo minus id </a:t>
            </a:r>
            <a:r>
              <a:rPr lang="cs-CZ" dirty="0" err="1"/>
              <a:t>quod</a:t>
            </a:r>
            <a:r>
              <a:rPr lang="cs-CZ" dirty="0"/>
              <a:t> </a:t>
            </a:r>
            <a:r>
              <a:rPr lang="cs-CZ" dirty="0" err="1"/>
              <a:t>maxime</a:t>
            </a:r>
            <a:r>
              <a:rPr lang="cs-CZ" dirty="0"/>
              <a:t> </a:t>
            </a:r>
            <a:r>
              <a:rPr lang="cs-CZ" dirty="0" err="1"/>
              <a:t>placeat</a:t>
            </a:r>
            <a:r>
              <a:rPr lang="cs-CZ" dirty="0"/>
              <a:t> </a:t>
            </a:r>
            <a:r>
              <a:rPr lang="cs-CZ" dirty="0" err="1"/>
              <a:t>facere</a:t>
            </a:r>
            <a:r>
              <a:rPr lang="cs-CZ" dirty="0"/>
              <a:t> </a:t>
            </a:r>
            <a:r>
              <a:rPr lang="cs-CZ" dirty="0" err="1"/>
              <a:t>possimus</a:t>
            </a:r>
            <a:r>
              <a:rPr lang="cs-CZ" dirty="0"/>
              <a:t>, </a:t>
            </a:r>
            <a:r>
              <a:rPr lang="cs-CZ" dirty="0" err="1"/>
              <a:t>omnis</a:t>
            </a:r>
            <a:r>
              <a:rPr lang="cs-CZ" dirty="0"/>
              <a:t> </a:t>
            </a:r>
            <a:r>
              <a:rPr lang="cs-CZ" dirty="0" err="1"/>
              <a:t>voluptas</a:t>
            </a:r>
            <a:r>
              <a:rPr lang="cs-CZ" dirty="0"/>
              <a:t> </a:t>
            </a:r>
            <a:r>
              <a:rPr lang="cs-CZ" dirty="0" err="1"/>
              <a:t>assumenda</a:t>
            </a:r>
            <a:r>
              <a:rPr lang="cs-CZ" dirty="0"/>
              <a:t> </a:t>
            </a:r>
            <a:r>
              <a:rPr lang="cs-CZ" dirty="0" err="1"/>
              <a:t>est</a:t>
            </a:r>
            <a:r>
              <a:rPr lang="cs-CZ" dirty="0"/>
              <a:t>, </a:t>
            </a:r>
            <a:r>
              <a:rPr lang="cs-CZ" dirty="0" err="1"/>
              <a:t>omnis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repellendus</a:t>
            </a:r>
            <a:r>
              <a:rPr lang="cs-CZ" dirty="0"/>
              <a:t>.</a:t>
            </a:r>
          </a:p>
        </p:txBody>
      </p:sp>
      <p:sp>
        <p:nvSpPr>
          <p:cNvPr id="22" name="Zástupný symbol obrázku 21">
            <a:extLst>
              <a:ext uri="{FF2B5EF4-FFF2-40B4-BE49-F238E27FC236}">
                <a16:creationId xmlns:a16="http://schemas.microsoft.com/office/drawing/2014/main" id="{582A6A28-7AE5-4E29-983F-C0A858DD2E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184" y="1768750"/>
            <a:ext cx="8001001" cy="6749499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365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F3103E0-5F8A-4935-B6A5-961B011E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2458700" cy="1989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cs-CZ" dirty="0"/>
              <a:t>Kliknutím lze upravit styl.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E0505BA-9E78-4048-BD56-BC1CD20653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91168"/>
            <a:ext cx="3934160" cy="1243012"/>
          </a:xfrm>
          <a:prstGeom prst="rect">
            <a:avLst/>
          </a:prstGeom>
        </p:spPr>
      </p:pic>
      <p:sp>
        <p:nvSpPr>
          <p:cNvPr id="6" name="Zástupný symbol pro tabulku 5">
            <a:extLst>
              <a:ext uri="{FF2B5EF4-FFF2-40B4-BE49-F238E27FC236}">
                <a16:creationId xmlns:a16="http://schemas.microsoft.com/office/drawing/2014/main" id="{2AE31C5E-25FE-4C08-943B-FC97F9F8B05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57300" y="2781300"/>
            <a:ext cx="15773400" cy="6629400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497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raz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CAC227-D321-4182-872C-8D72E492E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7775" y="1790700"/>
            <a:ext cx="8082258" cy="18653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 dirty="0"/>
              <a:t>Nadpis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E8A57B3-E6BF-4213-A73B-578E60DDAB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91168"/>
            <a:ext cx="3934160" cy="1243012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B18BAFA-AAAE-4F11-864A-121F13A1ED3E}"/>
              </a:ext>
            </a:extLst>
          </p:cNvPr>
          <p:cNvSpPr/>
          <p:nvPr userDrawn="1"/>
        </p:nvSpPr>
        <p:spPr>
          <a:xfrm>
            <a:off x="9906000" y="2019300"/>
            <a:ext cx="909799" cy="909799"/>
          </a:xfrm>
          <a:prstGeom prst="rect">
            <a:avLst/>
          </a:prstGeom>
          <a:solidFill>
            <a:srgbClr val="EFE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01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D7E9134-C38D-4F87-B1F8-CF957AFF4E42}"/>
              </a:ext>
            </a:extLst>
          </p:cNvPr>
          <p:cNvSpPr/>
          <p:nvPr userDrawn="1"/>
        </p:nvSpPr>
        <p:spPr>
          <a:xfrm>
            <a:off x="9906000" y="4505572"/>
            <a:ext cx="909799" cy="909799"/>
          </a:xfrm>
          <a:prstGeom prst="rect">
            <a:avLst/>
          </a:prstGeom>
          <a:solidFill>
            <a:srgbClr val="EFE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02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FB0DA1D3-A330-4885-B253-767D536BCFB1}"/>
              </a:ext>
            </a:extLst>
          </p:cNvPr>
          <p:cNvSpPr/>
          <p:nvPr userDrawn="1"/>
        </p:nvSpPr>
        <p:spPr>
          <a:xfrm>
            <a:off x="9906000" y="6991844"/>
            <a:ext cx="909799" cy="909799"/>
          </a:xfrm>
          <a:prstGeom prst="rect">
            <a:avLst/>
          </a:prstGeom>
          <a:solidFill>
            <a:srgbClr val="EFE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03</a:t>
            </a:r>
          </a:p>
        </p:txBody>
      </p:sp>
      <p:sp>
        <p:nvSpPr>
          <p:cNvPr id="22" name="Zástupný symbol obrázku 21">
            <a:extLst>
              <a:ext uri="{FF2B5EF4-FFF2-40B4-BE49-F238E27FC236}">
                <a16:creationId xmlns:a16="http://schemas.microsoft.com/office/drawing/2014/main" id="{179E29ED-A42B-48C8-B1D0-5025A72F5B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3941" y="4151971"/>
            <a:ext cx="8046092" cy="5237163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24" name="Zástupný symbol pro text 23">
            <a:extLst>
              <a:ext uri="{FF2B5EF4-FFF2-40B4-BE49-F238E27FC236}">
                <a16:creationId xmlns:a16="http://schemas.microsoft.com/office/drawing/2014/main" id="{F253FB87-7310-49F4-8691-F705584E63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43208" y="2499515"/>
            <a:ext cx="5651500" cy="434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latin typeface="Roboto Bold" panose="020B0604020202020204" charset="0"/>
                <a:ea typeface="Roboto Bold" panose="020B0604020202020204" charset="0"/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497B811A-1985-4D90-A001-369DE9096E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36524" y="3015291"/>
            <a:ext cx="5658183" cy="9906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Nam</a:t>
            </a:r>
            <a:r>
              <a:rPr lang="cs-CZ" dirty="0"/>
              <a:t> libero </a:t>
            </a:r>
            <a:r>
              <a:rPr lang="cs-CZ" dirty="0" err="1"/>
              <a:t>tempore</a:t>
            </a:r>
            <a:r>
              <a:rPr lang="cs-CZ" dirty="0"/>
              <a:t>, </a:t>
            </a:r>
            <a:r>
              <a:rPr lang="cs-CZ" dirty="0" err="1"/>
              <a:t>cum</a:t>
            </a:r>
            <a:r>
              <a:rPr lang="cs-CZ" dirty="0"/>
              <a:t> </a:t>
            </a:r>
            <a:r>
              <a:rPr lang="cs-CZ" dirty="0" err="1"/>
              <a:t>soluta</a:t>
            </a:r>
            <a:r>
              <a:rPr lang="cs-CZ" dirty="0"/>
              <a:t> </a:t>
            </a:r>
            <a:r>
              <a:rPr lang="cs-CZ" dirty="0" err="1"/>
              <a:t>nobis</a:t>
            </a:r>
            <a:r>
              <a:rPr lang="cs-CZ" dirty="0"/>
              <a:t> </a:t>
            </a:r>
            <a:r>
              <a:rPr lang="cs-CZ" dirty="0" err="1"/>
              <a:t>est</a:t>
            </a:r>
            <a:r>
              <a:rPr lang="cs-CZ" dirty="0"/>
              <a:t> </a:t>
            </a:r>
            <a:r>
              <a:rPr lang="cs-CZ" dirty="0" err="1"/>
              <a:t>eligendi</a:t>
            </a:r>
            <a:r>
              <a:rPr lang="cs-CZ" dirty="0"/>
              <a:t> </a:t>
            </a:r>
            <a:r>
              <a:rPr lang="cs-CZ" dirty="0" err="1"/>
              <a:t>optio</a:t>
            </a:r>
            <a:r>
              <a:rPr lang="cs-CZ" dirty="0"/>
              <a:t> </a:t>
            </a:r>
            <a:r>
              <a:rPr lang="cs-CZ" dirty="0" err="1"/>
              <a:t>cumque</a:t>
            </a:r>
            <a:r>
              <a:rPr lang="cs-CZ" dirty="0"/>
              <a:t> </a:t>
            </a:r>
            <a:r>
              <a:rPr lang="cs-CZ" dirty="0" err="1"/>
              <a:t>nihil</a:t>
            </a:r>
            <a:endParaRPr lang="cs-CZ" dirty="0"/>
          </a:p>
        </p:txBody>
      </p:sp>
      <p:sp>
        <p:nvSpPr>
          <p:cNvPr id="27" name="Zástupný symbol pro text 23">
            <a:extLst>
              <a:ext uri="{FF2B5EF4-FFF2-40B4-BE49-F238E27FC236}">
                <a16:creationId xmlns:a16="http://schemas.microsoft.com/office/drawing/2014/main" id="{76FA8177-CAC6-42C2-BAF6-1F44FC61F4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50352" y="4983091"/>
            <a:ext cx="5651500" cy="434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latin typeface="Roboto Bold" panose="020B0604020202020204" charset="0"/>
                <a:ea typeface="Roboto Bold" panose="020B0604020202020204" charset="0"/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28" name="Zástupný symbol pro text 25">
            <a:extLst>
              <a:ext uri="{FF2B5EF4-FFF2-40B4-BE49-F238E27FC236}">
                <a16:creationId xmlns:a16="http://schemas.microsoft.com/office/drawing/2014/main" id="{E93D0569-1C4A-4B4B-BD69-BF6F0C65A0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43668" y="5498867"/>
            <a:ext cx="5658183" cy="9906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Nam</a:t>
            </a:r>
            <a:r>
              <a:rPr lang="cs-CZ" dirty="0"/>
              <a:t> libero </a:t>
            </a:r>
            <a:r>
              <a:rPr lang="cs-CZ" dirty="0" err="1"/>
              <a:t>tempore</a:t>
            </a:r>
            <a:r>
              <a:rPr lang="cs-CZ" dirty="0"/>
              <a:t>, </a:t>
            </a:r>
            <a:r>
              <a:rPr lang="cs-CZ" dirty="0" err="1"/>
              <a:t>cum</a:t>
            </a:r>
            <a:r>
              <a:rPr lang="cs-CZ" dirty="0"/>
              <a:t> </a:t>
            </a:r>
            <a:r>
              <a:rPr lang="cs-CZ" dirty="0" err="1"/>
              <a:t>soluta</a:t>
            </a:r>
            <a:r>
              <a:rPr lang="cs-CZ" dirty="0"/>
              <a:t> </a:t>
            </a:r>
            <a:r>
              <a:rPr lang="cs-CZ" dirty="0" err="1"/>
              <a:t>nobis</a:t>
            </a:r>
            <a:r>
              <a:rPr lang="cs-CZ" dirty="0"/>
              <a:t> </a:t>
            </a:r>
            <a:r>
              <a:rPr lang="cs-CZ" dirty="0" err="1"/>
              <a:t>est</a:t>
            </a:r>
            <a:r>
              <a:rPr lang="cs-CZ" dirty="0"/>
              <a:t> </a:t>
            </a:r>
            <a:r>
              <a:rPr lang="cs-CZ" dirty="0" err="1"/>
              <a:t>eligendi</a:t>
            </a:r>
            <a:r>
              <a:rPr lang="cs-CZ" dirty="0"/>
              <a:t> </a:t>
            </a:r>
            <a:r>
              <a:rPr lang="cs-CZ" dirty="0" err="1"/>
              <a:t>optio</a:t>
            </a:r>
            <a:r>
              <a:rPr lang="cs-CZ" dirty="0"/>
              <a:t> </a:t>
            </a:r>
            <a:r>
              <a:rPr lang="cs-CZ" dirty="0" err="1"/>
              <a:t>cumque</a:t>
            </a:r>
            <a:r>
              <a:rPr lang="cs-CZ" dirty="0"/>
              <a:t> </a:t>
            </a:r>
            <a:r>
              <a:rPr lang="cs-CZ" dirty="0" err="1"/>
              <a:t>nihil</a:t>
            </a:r>
            <a:endParaRPr lang="cs-CZ" dirty="0"/>
          </a:p>
        </p:txBody>
      </p:sp>
      <p:sp>
        <p:nvSpPr>
          <p:cNvPr id="29" name="Zástupný symbol pro text 23">
            <a:extLst>
              <a:ext uri="{FF2B5EF4-FFF2-40B4-BE49-F238E27FC236}">
                <a16:creationId xmlns:a16="http://schemas.microsoft.com/office/drawing/2014/main" id="{3666181F-B840-4D46-B997-8B01A4D46E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43208" y="7466668"/>
            <a:ext cx="5651500" cy="434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latin typeface="Roboto Bold" panose="020B0604020202020204" charset="0"/>
                <a:ea typeface="Roboto Bold" panose="020B0604020202020204" charset="0"/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30" name="Zástupný symbol pro text 25">
            <a:extLst>
              <a:ext uri="{FF2B5EF4-FFF2-40B4-BE49-F238E27FC236}">
                <a16:creationId xmlns:a16="http://schemas.microsoft.com/office/drawing/2014/main" id="{9F75F932-440E-4641-BA0E-E9870E7035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36524" y="7982444"/>
            <a:ext cx="5658183" cy="9906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Nam</a:t>
            </a:r>
            <a:r>
              <a:rPr lang="cs-CZ" dirty="0"/>
              <a:t> libero </a:t>
            </a:r>
            <a:r>
              <a:rPr lang="cs-CZ" dirty="0" err="1"/>
              <a:t>tempore</a:t>
            </a:r>
            <a:r>
              <a:rPr lang="cs-CZ" dirty="0"/>
              <a:t>, </a:t>
            </a:r>
            <a:r>
              <a:rPr lang="cs-CZ" dirty="0" err="1"/>
              <a:t>cum</a:t>
            </a:r>
            <a:r>
              <a:rPr lang="cs-CZ" dirty="0"/>
              <a:t> </a:t>
            </a:r>
            <a:r>
              <a:rPr lang="cs-CZ" dirty="0" err="1"/>
              <a:t>soluta</a:t>
            </a:r>
            <a:r>
              <a:rPr lang="cs-CZ" dirty="0"/>
              <a:t> </a:t>
            </a:r>
            <a:r>
              <a:rPr lang="cs-CZ" dirty="0" err="1"/>
              <a:t>nobis</a:t>
            </a:r>
            <a:r>
              <a:rPr lang="cs-CZ" dirty="0"/>
              <a:t> </a:t>
            </a:r>
            <a:r>
              <a:rPr lang="cs-CZ" dirty="0" err="1"/>
              <a:t>est</a:t>
            </a:r>
            <a:r>
              <a:rPr lang="cs-CZ" dirty="0"/>
              <a:t> </a:t>
            </a:r>
            <a:r>
              <a:rPr lang="cs-CZ" dirty="0" err="1"/>
              <a:t>eligendi</a:t>
            </a:r>
            <a:r>
              <a:rPr lang="cs-CZ" dirty="0"/>
              <a:t> </a:t>
            </a:r>
            <a:r>
              <a:rPr lang="cs-CZ" dirty="0" err="1"/>
              <a:t>optio</a:t>
            </a:r>
            <a:r>
              <a:rPr lang="cs-CZ" dirty="0"/>
              <a:t> </a:t>
            </a:r>
            <a:r>
              <a:rPr lang="cs-CZ" dirty="0" err="1"/>
              <a:t>cumque</a:t>
            </a:r>
            <a:r>
              <a:rPr lang="cs-CZ" dirty="0"/>
              <a:t> </a:t>
            </a:r>
            <a:r>
              <a:rPr lang="cs-CZ" dirty="0" err="1"/>
              <a:t>nihil</a:t>
            </a:r>
            <a:endParaRPr lang="cs-CZ" dirty="0"/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1D17AF9F-70FF-4AAC-87F7-8C2C8D6FAF66}"/>
              </a:ext>
            </a:extLst>
          </p:cNvPr>
          <p:cNvSpPr/>
          <p:nvPr userDrawn="1"/>
        </p:nvSpPr>
        <p:spPr>
          <a:xfrm>
            <a:off x="16665212" y="8664212"/>
            <a:ext cx="1622788" cy="1622788"/>
          </a:xfrm>
          <a:custGeom>
            <a:avLst/>
            <a:gdLst/>
            <a:ahLst/>
            <a:cxnLst/>
            <a:rect l="l" t="t" r="r" b="b"/>
            <a:pathLst>
              <a:path w="1622788" h="1622788">
                <a:moveTo>
                  <a:pt x="0" y="0"/>
                </a:moveTo>
                <a:lnTo>
                  <a:pt x="1622788" y="0"/>
                </a:lnTo>
                <a:lnTo>
                  <a:pt x="1622788" y="1622788"/>
                </a:lnTo>
                <a:lnTo>
                  <a:pt x="0" y="162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72042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11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1" r:id="rId2"/>
    <p:sldLayoutId id="2147483673" r:id="rId3"/>
    <p:sldLayoutId id="2147483672" r:id="rId4"/>
    <p:sldLayoutId id="2147483667" r:id="rId5"/>
    <p:sldLayoutId id="2147483674" r:id="rId6"/>
    <p:sldLayoutId id="2147483662" r:id="rId7"/>
    <p:sldLayoutId id="2147483679" r:id="rId8"/>
    <p:sldLayoutId id="2147483663" r:id="rId9"/>
    <p:sldLayoutId id="2147483664" r:id="rId10"/>
    <p:sldLayoutId id="2147483676" r:id="rId11"/>
    <p:sldLayoutId id="2147483666" r:id="rId12"/>
    <p:sldLayoutId id="2147483665" r:id="rId13"/>
    <p:sldLayoutId id="2147483668" r:id="rId14"/>
    <p:sldLayoutId id="2147483669" r:id="rId15"/>
    <p:sldLayoutId id="2147483670" r:id="rId16"/>
    <p:sldLayoutId id="2147483671" r:id="rId17"/>
    <p:sldLayoutId id="2147483682" r:id="rId18"/>
    <p:sldLayoutId id="2147483677" r:id="rId19"/>
    <p:sldLayoutId id="214748368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3628BED-C7C9-415D-9D44-BD2DDD725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9A5940C-7F6A-4B92-9771-F264E2FA4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C39CBF-6F47-4744-82B7-F53E6726A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C7E73-9A68-466D-ACBE-08D9EF6585C3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DC9FBF-66D5-4BAC-9161-820FEEDB3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771753-F6B3-4266-8BCD-741FC71DB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FA5E9-16BD-4409-9690-05D3D970B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70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03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4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58627-8012-420A-A995-7FDE76E99531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552E6-F92D-4EB7-823B-C7ACE26A98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93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9E89F629-CD1C-4A12-B91F-B9B2AEBFC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2200" y="7734300"/>
            <a:ext cx="11277600" cy="1676400"/>
          </a:xfrm>
        </p:spPr>
        <p:txBody>
          <a:bodyPr>
            <a:normAutofit/>
          </a:bodyPr>
          <a:lstStyle/>
          <a:p>
            <a:endParaRPr lang="cs-CZ" sz="3600" dirty="0"/>
          </a:p>
          <a:p>
            <a:r>
              <a:rPr lang="cs-CZ" sz="3600" dirty="0"/>
              <a:t>Nadace ABF, Praha dne 11 /12 / 202</a:t>
            </a:r>
            <a:r>
              <a:rPr lang="cs-CZ" sz="3600" b="1" dirty="0"/>
              <a:t>5</a:t>
            </a:r>
          </a:p>
        </p:txBody>
      </p:sp>
      <p:pic>
        <p:nvPicPr>
          <p:cNvPr id="4" name="Obrázek 3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A9E1CD87-417D-0B56-04E7-D85214645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0" y="0"/>
            <a:ext cx="34290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34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AD1F61-4238-3FF0-0151-69AFD8A30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abulku 2">
            <a:extLst>
              <a:ext uri="{FF2B5EF4-FFF2-40B4-BE49-F238E27FC236}">
                <a16:creationId xmlns:a16="http://schemas.microsoft.com/office/drawing/2014/main" id="{5FCA2D9C-0729-EB98-6C57-F55888C4CD36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 descr="Obsah obrázku snímek obrazovky, dům, Urbánní design, předměstí&#10;&#10;Obsah generovaný pomocí AI může být nesprávný.">
            <a:extLst>
              <a:ext uri="{FF2B5EF4-FFF2-40B4-BE49-F238E27FC236}">
                <a16:creationId xmlns:a16="http://schemas.microsoft.com/office/drawing/2014/main" id="{02948A31-C175-408E-5393-CDD1821DC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7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FA71B-2793-84EB-DE27-8ACD4635A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černobílá, mrak, venku, obloha&#10;&#10;Obsah generovaný pomocí AI může být nesprávný.">
            <a:extLst>
              <a:ext uri="{FF2B5EF4-FFF2-40B4-BE49-F238E27FC236}">
                <a16:creationId xmlns:a16="http://schemas.microsoft.com/office/drawing/2014/main" id="{675A40D8-F363-4F39-417E-DC3481FAC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1" y="0"/>
            <a:ext cx="18287171" cy="10278191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C638AF4B-5233-D93B-2A59-403F23F1BFD6}"/>
              </a:ext>
            </a:extLst>
          </p:cNvPr>
          <p:cNvSpPr/>
          <p:nvPr/>
        </p:nvSpPr>
        <p:spPr>
          <a:xfrm>
            <a:off x="16665212" y="8664212"/>
            <a:ext cx="1622788" cy="1622788"/>
          </a:xfrm>
          <a:custGeom>
            <a:avLst/>
            <a:gdLst/>
            <a:ahLst/>
            <a:cxnLst/>
            <a:rect l="l" t="t" r="r" b="b"/>
            <a:pathLst>
              <a:path w="1622788" h="1622788">
                <a:moveTo>
                  <a:pt x="0" y="0"/>
                </a:moveTo>
                <a:lnTo>
                  <a:pt x="1622788" y="0"/>
                </a:lnTo>
                <a:lnTo>
                  <a:pt x="1622788" y="1622788"/>
                </a:lnTo>
                <a:lnTo>
                  <a:pt x="0" y="162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C12A2C7-60A4-63CA-42BE-DA8C95E9E0F0}"/>
              </a:ext>
            </a:extLst>
          </p:cNvPr>
          <p:cNvSpPr/>
          <p:nvPr/>
        </p:nvSpPr>
        <p:spPr>
          <a:xfrm>
            <a:off x="5202620" y="4481779"/>
            <a:ext cx="8665779" cy="1323439"/>
          </a:xfrm>
          <a:prstGeom prst="rect">
            <a:avLst/>
          </a:prstGeom>
          <a:solidFill>
            <a:srgbClr val="F5F2A9"/>
          </a:solidFill>
        </p:spPr>
        <p:txBody>
          <a:bodyPr wrap="square">
            <a:spAutoFit/>
          </a:bodyPr>
          <a:lstStyle/>
          <a:p>
            <a:pPr algn="ctr"/>
            <a:r>
              <a:rPr lang="cs-CZ" sz="8000" b="1" dirty="0">
                <a:latin typeface="Chakra Petch" panose="00000500000000000000" pitchFamily="2" charset="-34"/>
                <a:cs typeface="Chakra Petch" panose="00000500000000000000" pitchFamily="2" charset="-34"/>
              </a:rPr>
              <a:t>AKTIVITY</a:t>
            </a:r>
          </a:p>
        </p:txBody>
      </p:sp>
    </p:spTree>
    <p:extLst>
      <p:ext uri="{BB962C8B-B14F-4D97-AF65-F5344CB8AC3E}">
        <p14:creationId xmlns:p14="http://schemas.microsoft.com/office/powerpoint/2010/main" val="1552560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B218AC-7E91-FA66-A9CA-9168299D4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Zapojení do vzniku </a:t>
            </a:r>
            <a:r>
              <a:rPr lang="cs-CZ" dirty="0" err="1"/>
              <a:t>CZELLaP</a:t>
            </a:r>
            <a:endParaRPr lang="cs-CZ" dirty="0"/>
          </a:p>
        </p:txBody>
      </p:sp>
      <p:sp>
        <p:nvSpPr>
          <p:cNvPr id="3" name="Zástupný symbol pro tabulku 2">
            <a:extLst>
              <a:ext uri="{FF2B5EF4-FFF2-40B4-BE49-F238E27FC236}">
                <a16:creationId xmlns:a16="http://schemas.microsoft.com/office/drawing/2014/main" id="{E0278154-D0E3-AEFC-6A32-3118707D929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57300" y="2400300"/>
            <a:ext cx="15773400" cy="7187301"/>
          </a:xfrm>
        </p:spPr>
        <p:txBody>
          <a:bodyPr>
            <a:normAutofit/>
          </a:bodyPr>
          <a:lstStyle/>
          <a:p>
            <a:r>
              <a:rPr lang="cs-CZ" sz="4000" dirty="0"/>
              <a:t>Národní platforma pro živé laboratoře</a:t>
            </a:r>
            <a:br>
              <a:rPr lang="cs-CZ" sz="4000" dirty="0"/>
            </a:br>
            <a:r>
              <a:rPr lang="cs-CZ" sz="4000" dirty="0"/>
              <a:t>Představuje </a:t>
            </a:r>
            <a:r>
              <a:rPr lang="cs-CZ" sz="4000" b="1" dirty="0"/>
              <a:t>strategickou platformu pro rozvoj inovací v reálném prostředí</a:t>
            </a:r>
            <a:r>
              <a:rPr lang="cs-CZ" sz="4000" dirty="0"/>
              <a:t>, která umožňuje ČR:</a:t>
            </a:r>
            <a:br>
              <a:rPr lang="cs-CZ" sz="4000" dirty="0"/>
            </a:br>
            <a:endParaRPr lang="cs-CZ" sz="4000" dirty="0"/>
          </a:p>
          <a:p>
            <a:pPr marL="571500" lvl="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600" dirty="0"/>
              <a:t>Implementovat evropské standardy LL</a:t>
            </a:r>
          </a:p>
          <a:p>
            <a:pPr marL="571500" lvl="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600" dirty="0"/>
              <a:t>Zvýšit efektivitu spolupráce mezi průmyslem, akademickým  a veřejným sektorem</a:t>
            </a:r>
          </a:p>
          <a:p>
            <a:pPr marL="571500" lvl="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600" dirty="0"/>
              <a:t>Testovat inovace s přímým dopadem na koncové uživatele, občany, města a podniky</a:t>
            </a:r>
          </a:p>
          <a:p>
            <a:pPr marL="571500" lvl="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600" dirty="0"/>
              <a:t>Vytvářet podmínky pro dlouhodobý růst znalostní ekonomiky a konkurenceschopnosti ČR ve strategických oblastech zájmu ČR, zejména domén strategie RIS3, Smart </a:t>
            </a:r>
            <a:r>
              <a:rPr lang="cs-CZ" sz="3600" dirty="0" err="1"/>
              <a:t>cities</a:t>
            </a:r>
            <a:r>
              <a:rPr lang="cs-CZ" sz="3600" dirty="0"/>
              <a:t> a digitálních inovací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3825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893103BD-01E1-9911-1C45-AE079A5D4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71" y="0"/>
            <a:ext cx="10437614" cy="10287000"/>
          </a:xfrm>
          <a:prstGeom prst="rect">
            <a:avLst/>
          </a:prstGeom>
        </p:spPr>
      </p:pic>
      <p:pic>
        <p:nvPicPr>
          <p:cNvPr id="5" name="Zástupný obsah 4" descr="Obsah obrázku oblečení, osoba, muž, Lidská tvář&#10;&#10;Obsah generovaný pomocí AI může být nesprávný.">
            <a:extLst>
              <a:ext uri="{FF2B5EF4-FFF2-40B4-BE49-F238E27FC236}">
                <a16:creationId xmlns:a16="http://schemas.microsoft.com/office/drawing/2014/main" id="{45E1A879-17A0-1744-ACB4-865AEC811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50" y="-7037"/>
            <a:ext cx="12573000" cy="10294037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CE1DBD88-E354-BDCB-859F-382AEB71F826}"/>
              </a:ext>
            </a:extLst>
          </p:cNvPr>
          <p:cNvSpPr/>
          <p:nvPr/>
        </p:nvSpPr>
        <p:spPr>
          <a:xfrm>
            <a:off x="18897600" y="-1943100"/>
            <a:ext cx="4343400" cy="3162300"/>
          </a:xfrm>
          <a:prstGeom prst="rect">
            <a:avLst/>
          </a:prstGeom>
          <a:solidFill>
            <a:schemeClr val="bg1"/>
          </a:solidFill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2F2CF0F-18D6-6C46-73AB-F96FDA1C4C33}"/>
              </a:ext>
            </a:extLst>
          </p:cNvPr>
          <p:cNvSpPr/>
          <p:nvPr/>
        </p:nvSpPr>
        <p:spPr>
          <a:xfrm>
            <a:off x="-95250" y="-7037"/>
            <a:ext cx="8266471" cy="2864537"/>
          </a:xfrm>
          <a:prstGeom prst="rect">
            <a:avLst/>
          </a:prstGeom>
          <a:solidFill>
            <a:schemeClr val="bg1"/>
          </a:solidFill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39A668B-3711-3BF2-A3CA-C39542E45B4B}"/>
              </a:ext>
            </a:extLst>
          </p:cNvPr>
          <p:cNvSpPr txBox="1"/>
          <p:nvPr/>
        </p:nvSpPr>
        <p:spPr>
          <a:xfrm>
            <a:off x="418485" y="763511"/>
            <a:ext cx="7752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 panose="020B0604020202020204" charset="0"/>
                <a:ea typeface="Roboto Bold" panose="020B0604020202020204" charset="0"/>
                <a:cs typeface="+mn-cs"/>
              </a:rPr>
              <a:t>Podpis MEMORANDA o spolupráci s </a:t>
            </a:r>
            <a:r>
              <a:rPr kumimoji="0" lang="cs-CZ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 panose="020B0604020202020204" charset="0"/>
                <a:ea typeface="Roboto Bold" panose="020B0604020202020204" charset="0"/>
                <a:cs typeface="+mn-cs"/>
              </a:rPr>
              <a:t>Fira</a:t>
            </a: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 panose="020B0604020202020204" charset="0"/>
                <a:ea typeface="Roboto Bold" panose="020B0604020202020204" charset="0"/>
                <a:cs typeface="+mn-cs"/>
              </a:rPr>
              <a:t> Barcelona</a:t>
            </a:r>
          </a:p>
        </p:txBody>
      </p:sp>
    </p:spTree>
    <p:extLst>
      <p:ext uri="{BB962C8B-B14F-4D97-AF65-F5344CB8AC3E}">
        <p14:creationId xmlns:p14="http://schemas.microsoft.com/office/powerpoint/2010/main" val="2113837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8B78D32-2735-518E-1E82-699173CCF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t="2736" r="1380" b="23394"/>
          <a:stretch>
            <a:fillRect/>
          </a:stretch>
        </p:blipFill>
        <p:spPr>
          <a:xfrm>
            <a:off x="11611" y="1"/>
            <a:ext cx="9144000" cy="51434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4B07A3-D2F2-CF31-0C29-23826C29E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3" r="101" b="16204"/>
          <a:stretch>
            <a:fillRect/>
          </a:stretch>
        </p:blipFill>
        <p:spPr>
          <a:xfrm>
            <a:off x="9141715" y="0"/>
            <a:ext cx="9144000" cy="5143499"/>
          </a:xfrm>
          <a:prstGeom prst="rect">
            <a:avLst/>
          </a:prstGeom>
        </p:spPr>
      </p:pic>
      <p:pic>
        <p:nvPicPr>
          <p:cNvPr id="9" name="Obrázek 8" descr="Obsah obrázku oblečení, osoba, Purpurová, Lidská tvář&#10;&#10;Obsah generovaný pomocí AI může být nesprávný.">
            <a:extLst>
              <a:ext uri="{FF2B5EF4-FFF2-40B4-BE49-F238E27FC236}">
                <a16:creationId xmlns:a16="http://schemas.microsoft.com/office/drawing/2014/main" id="{85E1909B-7A64-994D-0FE8-B27527A0A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t="18724" r="126" b="6625"/>
          <a:stretch>
            <a:fillRect/>
          </a:stretch>
        </p:blipFill>
        <p:spPr>
          <a:xfrm>
            <a:off x="0" y="5143499"/>
            <a:ext cx="9144000" cy="5143500"/>
          </a:xfrm>
          <a:prstGeom prst="rect">
            <a:avLst/>
          </a:prstGeom>
        </p:spPr>
      </p:pic>
      <p:pic>
        <p:nvPicPr>
          <p:cNvPr id="5" name="Obrázek 4" descr="Obsah obrázku oblečení, muž, osoba, oblek&#10;&#10;Obsah generovaný pomocí AI může být nesprávný.">
            <a:extLst>
              <a:ext uri="{FF2B5EF4-FFF2-40B4-BE49-F238E27FC236}">
                <a16:creationId xmlns:a16="http://schemas.microsoft.com/office/drawing/2014/main" id="{D1DA6E45-4BD0-55E3-B59D-AC4A1ACF5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4554" r="539" b="11503"/>
          <a:stretch>
            <a:fillRect/>
          </a:stretch>
        </p:blipFill>
        <p:spPr>
          <a:xfrm>
            <a:off x="9141715" y="5143500"/>
            <a:ext cx="91462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39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20EF48-924E-C717-C61A-0C43B873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Obrázek 12" descr="Obsah obrázku text, Písmo, snímek obrazovky, žlutá&#10;&#10;Obsah generovaný pomocí AI může být nesprávný.">
            <a:extLst>
              <a:ext uri="{FF2B5EF4-FFF2-40B4-BE49-F238E27FC236}">
                <a16:creationId xmlns:a16="http://schemas.microsoft.com/office/drawing/2014/main" id="{9E18F47A-8056-A5BC-4295-48BB936F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63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929123" y="1562100"/>
            <a:ext cx="8988028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51"/>
              </a:lnSpc>
            </a:pPr>
            <a:r>
              <a:rPr lang="cs-CZ" sz="6351" dirty="0">
                <a:latin typeface="Roboto Bold"/>
              </a:rPr>
              <a:t>Kontakty</a:t>
            </a:r>
            <a:endParaRPr lang="en-US" sz="6351" dirty="0">
              <a:latin typeface="Roboto Bold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FEB09B4-4822-4098-BEEE-768D1E0AB7EE}"/>
              </a:ext>
            </a:extLst>
          </p:cNvPr>
          <p:cNvSpPr txBox="1"/>
          <p:nvPr/>
        </p:nvSpPr>
        <p:spPr>
          <a:xfrm>
            <a:off x="304800" y="9604057"/>
            <a:ext cx="487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600" dirty="0">
                <a:latin typeface="Roboto Bold" panose="020B0604020202020204" charset="0"/>
                <a:ea typeface="Roboto Bold" panose="020B0604020202020204" charset="0"/>
              </a:rPr>
              <a:t>www.bvv.cz/living-lab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45ED602B-9B59-4018-BD40-F338D45FB3E3}"/>
              </a:ext>
            </a:extLst>
          </p:cNvPr>
          <p:cNvSpPr/>
          <p:nvPr/>
        </p:nvSpPr>
        <p:spPr>
          <a:xfrm>
            <a:off x="16402153" y="8664212"/>
            <a:ext cx="1622788" cy="1622788"/>
          </a:xfrm>
          <a:custGeom>
            <a:avLst/>
            <a:gdLst/>
            <a:ahLst/>
            <a:cxnLst/>
            <a:rect l="l" t="t" r="r" b="b"/>
            <a:pathLst>
              <a:path w="1622788" h="1622788">
                <a:moveTo>
                  <a:pt x="0" y="0"/>
                </a:moveTo>
                <a:lnTo>
                  <a:pt x="1622788" y="0"/>
                </a:lnTo>
                <a:lnTo>
                  <a:pt x="1622788" y="1622788"/>
                </a:lnTo>
                <a:lnTo>
                  <a:pt x="0" y="1622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329AB5EC-081F-4F07-A056-20EAE98F3276}"/>
              </a:ext>
            </a:extLst>
          </p:cNvPr>
          <p:cNvGrpSpPr/>
          <p:nvPr/>
        </p:nvGrpSpPr>
        <p:grpSpPr>
          <a:xfrm>
            <a:off x="6816259" y="3086100"/>
            <a:ext cx="4655483" cy="5237006"/>
            <a:chOff x="6515072" y="3797389"/>
            <a:chExt cx="4655483" cy="5237006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7696200" y="3797389"/>
              <a:ext cx="2293230" cy="2293221"/>
              <a:chOff x="0" y="0"/>
              <a:chExt cx="6350000" cy="634997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t="-6450" b="-26806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7030092" y="6667144"/>
              <a:ext cx="3625445" cy="4154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33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League Spartan"/>
                </a:rPr>
                <a:t>Marie </a:t>
              </a:r>
              <a:r>
                <a:rPr lang="cs-CZ" sz="2800" dirty="0">
                  <a:solidFill>
                    <a:srgbClr val="000000"/>
                  </a:solidFill>
                  <a:latin typeface="League Spartan"/>
                </a:rPr>
                <a:t>ZEZŮLKOVÁ</a:t>
              </a:r>
              <a:endParaRPr lang="en-US" sz="2800" dirty="0">
                <a:solidFill>
                  <a:srgbClr val="000000"/>
                </a:solidFill>
                <a:latin typeface="League Spartan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515072" y="7082642"/>
              <a:ext cx="4655483" cy="19517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04"/>
                </a:lnSpc>
              </a:pPr>
              <a:r>
                <a:rPr lang="cs-CZ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anažerka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BVV Living Lab</a:t>
              </a:r>
              <a:r>
                <a:rPr lang="cs-CZ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Brno</a:t>
              </a:r>
              <a:br>
                <a:rPr lang="cs-CZ" sz="2217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24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ř</a:t>
              </a:r>
              <a:r>
                <a:rPr lang="cs-CZ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editelka programu URBIS</a:t>
              </a:r>
              <a:endParaRPr lang="en-US" sz="2217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3104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Proxima Nova"/>
                </a:rPr>
                <a:t>Veletrhy</a:t>
              </a:r>
              <a:r>
                <a:rPr lang="en-US" sz="2800" b="1" dirty="0">
                  <a:solidFill>
                    <a:srgbClr val="000000"/>
                  </a:solidFill>
                  <a:latin typeface="Proxima Nova"/>
                </a:rPr>
                <a:t> Brno, </a:t>
              </a:r>
              <a:r>
                <a:rPr lang="en-US" sz="2800" b="1" dirty="0" err="1">
                  <a:solidFill>
                    <a:srgbClr val="000000"/>
                  </a:solidFill>
                  <a:latin typeface="Proxima Nova"/>
                </a:rPr>
                <a:t>a.s.</a:t>
              </a:r>
              <a:endParaRPr lang="en-US" sz="2800" b="1" dirty="0">
                <a:solidFill>
                  <a:srgbClr val="000000"/>
                </a:solidFill>
                <a:latin typeface="Proxima Nova"/>
              </a:endParaRPr>
            </a:p>
            <a:p>
              <a:pPr algn="ctr">
                <a:lnSpc>
                  <a:spcPts val="3104"/>
                </a:lnSpc>
              </a:pPr>
              <a:r>
                <a:rPr lang="en-US" sz="2217" dirty="0">
                  <a:solidFill>
                    <a:srgbClr val="000000"/>
                  </a:solidFill>
                  <a:latin typeface="Proxima Nova"/>
                </a:rPr>
                <a:t>mzezulkova@bvv.cz</a:t>
              </a:r>
            </a:p>
            <a:p>
              <a:pPr algn="ctr">
                <a:lnSpc>
                  <a:spcPts val="3104"/>
                </a:lnSpc>
                <a:spcBef>
                  <a:spcPct val="0"/>
                </a:spcBef>
              </a:pPr>
              <a:r>
                <a:rPr lang="en-US" sz="2217" dirty="0">
                  <a:solidFill>
                    <a:srgbClr val="000000"/>
                  </a:solidFill>
                  <a:latin typeface="Proxima Nova"/>
                </a:rPr>
                <a:t>+420 724 536 177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černobílá, mrak, venku, obloha&#10;&#10;Obsah generovaný pomocí AI může být nesprávný.">
            <a:extLst>
              <a:ext uri="{FF2B5EF4-FFF2-40B4-BE49-F238E27FC236}">
                <a16:creationId xmlns:a16="http://schemas.microsoft.com/office/drawing/2014/main" id="{0BE9B32C-C2DF-F33A-DCD8-CD80D5511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" y="8808"/>
            <a:ext cx="18271500" cy="1026938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6665212" y="8664212"/>
            <a:ext cx="1622788" cy="1622788"/>
          </a:xfrm>
          <a:custGeom>
            <a:avLst/>
            <a:gdLst/>
            <a:ahLst/>
            <a:cxnLst/>
            <a:rect l="l" t="t" r="r" b="b"/>
            <a:pathLst>
              <a:path w="1622788" h="1622788">
                <a:moveTo>
                  <a:pt x="0" y="0"/>
                </a:moveTo>
                <a:lnTo>
                  <a:pt x="1622788" y="0"/>
                </a:lnTo>
                <a:lnTo>
                  <a:pt x="1622788" y="1622788"/>
                </a:lnTo>
                <a:lnTo>
                  <a:pt x="0" y="162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4CCD476-210E-4674-9351-A813DE5E0AAB}"/>
              </a:ext>
            </a:extLst>
          </p:cNvPr>
          <p:cNvSpPr/>
          <p:nvPr/>
        </p:nvSpPr>
        <p:spPr>
          <a:xfrm>
            <a:off x="3643937" y="4481780"/>
            <a:ext cx="11000127" cy="1323439"/>
          </a:xfrm>
          <a:prstGeom prst="rect">
            <a:avLst/>
          </a:prstGeom>
          <a:solidFill>
            <a:srgbClr val="F5F2A9"/>
          </a:solidFill>
        </p:spPr>
        <p:txBody>
          <a:bodyPr wrap="none">
            <a:spAutoFit/>
          </a:bodyPr>
          <a:lstStyle/>
          <a:p>
            <a:pPr algn="ctr"/>
            <a:r>
              <a:rPr lang="cs-CZ" sz="8000" b="1" dirty="0">
                <a:latin typeface="Chakra Petch" panose="00000500000000000000" pitchFamily="2" charset="-34"/>
                <a:cs typeface="Chakra Petch" panose="00000500000000000000" pitchFamily="2" charset="-34"/>
              </a:rPr>
              <a:t>BVV LIVING LAB BRNO</a:t>
            </a:r>
          </a:p>
        </p:txBody>
      </p:sp>
    </p:spTree>
    <p:extLst>
      <p:ext uri="{BB962C8B-B14F-4D97-AF65-F5344CB8AC3E}">
        <p14:creationId xmlns:p14="http://schemas.microsoft.com/office/powerpoint/2010/main" val="186332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6BF63-97AC-3710-A934-01D81D223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D98F6290-CF78-33A4-1F70-42FFCB572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2458700" cy="1989137"/>
          </a:xfrm>
        </p:spPr>
        <p:txBody>
          <a:bodyPr/>
          <a:lstStyle/>
          <a:p>
            <a:r>
              <a:rPr lang="cs-CZ" dirty="0"/>
              <a:t>VIZE BVV </a:t>
            </a:r>
            <a:r>
              <a:rPr lang="cs-CZ" dirty="0" err="1"/>
              <a:t>Living</a:t>
            </a:r>
            <a:r>
              <a:rPr lang="cs-CZ" dirty="0"/>
              <a:t> </a:t>
            </a:r>
            <a:r>
              <a:rPr lang="cs-CZ" dirty="0" err="1"/>
              <a:t>lab</a:t>
            </a:r>
            <a:r>
              <a:rPr lang="cs-CZ" dirty="0"/>
              <a:t> Brno</a:t>
            </a:r>
          </a:p>
        </p:txBody>
      </p:sp>
      <p:sp>
        <p:nvSpPr>
          <p:cNvPr id="7" name="Zástupný symbol pro tabulku 2">
            <a:extLst>
              <a:ext uri="{FF2B5EF4-FFF2-40B4-BE49-F238E27FC236}">
                <a16:creationId xmlns:a16="http://schemas.microsoft.com/office/drawing/2014/main" id="{BD57B0E7-2A51-F21E-7F67-36FF4A15E38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90600" y="2299855"/>
            <a:ext cx="15773400" cy="7962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/>
              <a:t>BVV </a:t>
            </a:r>
            <a:r>
              <a:rPr lang="cs-CZ" sz="3200" b="1" dirty="0" err="1"/>
              <a:t>Living</a:t>
            </a:r>
            <a:r>
              <a:rPr lang="cs-CZ" sz="3200" b="1" dirty="0"/>
              <a:t> </a:t>
            </a:r>
            <a:r>
              <a:rPr lang="cs-CZ" sz="3200" b="1" dirty="0" err="1"/>
              <a:t>lab</a:t>
            </a:r>
            <a:r>
              <a:rPr lang="cs-CZ" sz="3200" b="1" dirty="0"/>
              <a:t> Brno, </a:t>
            </a:r>
            <a:r>
              <a:rPr lang="cs-CZ" sz="3200" b="1" dirty="0" err="1"/>
              <a:t>z.s</a:t>
            </a:r>
            <a:r>
              <a:rPr lang="cs-CZ" sz="3200" b="1" dirty="0"/>
              <a:t>. bude do roku 2030 klíčovým partnerem pro městské společnosti, který bude mít oborovou kompetenci v oblastech Smart mobility, udržitelnosti, energetiky, sociálních inovací a bude schopný</a:t>
            </a:r>
            <a:r>
              <a:rPr lang="cs-CZ" sz="3200" dirty="0"/>
              <a:t>:</a:t>
            </a:r>
          </a:p>
          <a:p>
            <a:pPr lvl="0"/>
            <a:r>
              <a:rPr lang="cs-CZ" dirty="0"/>
              <a:t>vytvářet a </a:t>
            </a:r>
            <a:r>
              <a:rPr lang="cs-CZ" dirty="0" err="1"/>
              <a:t>facilitovat</a:t>
            </a:r>
            <a:r>
              <a:rPr lang="cs-CZ" dirty="0"/>
              <a:t> vznik partnerských inovačních projektů,</a:t>
            </a:r>
          </a:p>
          <a:p>
            <a:pPr lvl="0"/>
            <a:r>
              <a:rPr lang="cs-CZ" dirty="0"/>
              <a:t>získávat na ně finanční prostředky, koordinovat jejich realizaci, </a:t>
            </a:r>
          </a:p>
          <a:p>
            <a:pPr lvl="0"/>
            <a:r>
              <a:rPr lang="cs-CZ" dirty="0"/>
              <a:t>zajistit testování inovativních řešení, </a:t>
            </a:r>
          </a:p>
          <a:p>
            <a:pPr lvl="0"/>
            <a:r>
              <a:rPr lang="cs-CZ" dirty="0"/>
              <a:t>napomáhat  implementaci inovativních řešení do městského prostředí v Brně.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Kromě projektů městských firem bude BVV </a:t>
            </a:r>
            <a:r>
              <a:rPr lang="cs-CZ" dirty="0" err="1"/>
              <a:t>Living</a:t>
            </a:r>
            <a:r>
              <a:rPr lang="cs-CZ" dirty="0"/>
              <a:t> </a:t>
            </a:r>
            <a:r>
              <a:rPr lang="cs-CZ" dirty="0" err="1"/>
              <a:t>Lab</a:t>
            </a:r>
            <a:r>
              <a:rPr lang="cs-CZ" dirty="0"/>
              <a:t> Brno umožňovat také testování řešení startupům a SME v oblastech </a:t>
            </a:r>
            <a:r>
              <a:rPr lang="cs-CZ" dirty="0" err="1"/>
              <a:t>future</a:t>
            </a:r>
            <a:r>
              <a:rPr lang="cs-CZ" dirty="0"/>
              <a:t> mobility, energetiky, </a:t>
            </a:r>
            <a:r>
              <a:rPr lang="cs-CZ" dirty="0" err="1"/>
              <a:t>citylogistiky</a:t>
            </a:r>
            <a:r>
              <a:rPr lang="cs-CZ" dirty="0"/>
              <a:t>, senzoriky a e-</a:t>
            </a:r>
            <a:r>
              <a:rPr lang="cs-CZ" dirty="0" err="1"/>
              <a:t>health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br>
              <a:rPr lang="cs-CZ" dirty="0"/>
            </a:br>
            <a:r>
              <a:rPr lang="cs-CZ" sz="3600" i="1" dirty="0"/>
              <a:t>Brno jako evropský hub městských inovací – od pilotu k implementaci.</a:t>
            </a:r>
            <a:endParaRPr lang="cs-CZ" sz="3600" dirty="0"/>
          </a:p>
          <a:p>
            <a:pPr marL="0" indent="0">
              <a:buNone/>
            </a:pP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2209954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/>
          <p:nvPr/>
        </p:nvSpPr>
        <p:spPr>
          <a:xfrm>
            <a:off x="0" y="-109437"/>
            <a:ext cx="18288000" cy="10396437"/>
          </a:xfrm>
          <a:custGeom>
            <a:avLst/>
            <a:gdLst/>
            <a:ahLst/>
            <a:cxnLst/>
            <a:rect l="l" t="t" r="r" b="b"/>
            <a:pathLst>
              <a:path w="18288000" h="10396437" extrusionOk="0">
                <a:moveTo>
                  <a:pt x="0" y="0"/>
                </a:moveTo>
                <a:lnTo>
                  <a:pt x="18288000" y="0"/>
                </a:lnTo>
                <a:lnTo>
                  <a:pt x="18288000" y="10396437"/>
                </a:lnTo>
                <a:lnTo>
                  <a:pt x="0" y="10396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63" r="-464" b="-13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11856093" y="3464715"/>
            <a:ext cx="4491099" cy="1412655"/>
          </a:xfrm>
          <a:custGeom>
            <a:avLst/>
            <a:gdLst/>
            <a:ahLst/>
            <a:cxnLst/>
            <a:rect l="l" t="t" r="r" b="b"/>
            <a:pathLst>
              <a:path w="4491099" h="1412655" extrusionOk="0">
                <a:moveTo>
                  <a:pt x="0" y="0"/>
                </a:moveTo>
                <a:lnTo>
                  <a:pt x="4491100" y="0"/>
                </a:lnTo>
                <a:lnTo>
                  <a:pt x="4491100" y="1412654"/>
                </a:lnTo>
                <a:lnTo>
                  <a:pt x="0" y="1412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1724251" y="3464715"/>
            <a:ext cx="4491099" cy="1412655"/>
          </a:xfrm>
          <a:custGeom>
            <a:avLst/>
            <a:gdLst/>
            <a:ahLst/>
            <a:cxnLst/>
            <a:rect l="l" t="t" r="r" b="b"/>
            <a:pathLst>
              <a:path w="4491099" h="1412655" extrusionOk="0">
                <a:moveTo>
                  <a:pt x="0" y="0"/>
                </a:moveTo>
                <a:lnTo>
                  <a:pt x="4491099" y="0"/>
                </a:lnTo>
                <a:lnTo>
                  <a:pt x="4491099" y="1412654"/>
                </a:lnTo>
                <a:lnTo>
                  <a:pt x="0" y="1412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>
            <a:off x="6790172" y="3464715"/>
            <a:ext cx="4491099" cy="1412655"/>
          </a:xfrm>
          <a:custGeom>
            <a:avLst/>
            <a:gdLst/>
            <a:ahLst/>
            <a:cxnLst/>
            <a:rect l="l" t="t" r="r" b="b"/>
            <a:pathLst>
              <a:path w="4491099" h="1412655" extrusionOk="0">
                <a:moveTo>
                  <a:pt x="0" y="0"/>
                </a:moveTo>
                <a:lnTo>
                  <a:pt x="4491099" y="0"/>
                </a:lnTo>
                <a:lnTo>
                  <a:pt x="4491099" y="1412654"/>
                </a:lnTo>
                <a:lnTo>
                  <a:pt x="0" y="1412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/>
          <p:nvPr/>
        </p:nvSpPr>
        <p:spPr>
          <a:xfrm>
            <a:off x="849309" y="378851"/>
            <a:ext cx="2358255" cy="745099"/>
          </a:xfrm>
          <a:custGeom>
            <a:avLst/>
            <a:gdLst/>
            <a:ahLst/>
            <a:cxnLst/>
            <a:rect l="l" t="t" r="r" b="b"/>
            <a:pathLst>
              <a:path w="2358255" h="745099" extrusionOk="0">
                <a:moveTo>
                  <a:pt x="0" y="0"/>
                </a:moveTo>
                <a:lnTo>
                  <a:pt x="2358255" y="0"/>
                </a:lnTo>
                <a:lnTo>
                  <a:pt x="2358255" y="745099"/>
                </a:lnTo>
                <a:lnTo>
                  <a:pt x="0" y="7450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"/>
          <p:cNvSpPr/>
          <p:nvPr/>
        </p:nvSpPr>
        <p:spPr>
          <a:xfrm>
            <a:off x="16665212" y="8664212"/>
            <a:ext cx="1622788" cy="1622788"/>
          </a:xfrm>
          <a:custGeom>
            <a:avLst/>
            <a:gdLst/>
            <a:ahLst/>
            <a:cxnLst/>
            <a:rect l="l" t="t" r="r" b="b"/>
            <a:pathLst>
              <a:path w="1622788" h="1622788" extrusionOk="0">
                <a:moveTo>
                  <a:pt x="0" y="0"/>
                </a:moveTo>
                <a:lnTo>
                  <a:pt x="1622788" y="0"/>
                </a:lnTo>
                <a:lnTo>
                  <a:pt x="1622788" y="1622788"/>
                </a:lnTo>
                <a:lnTo>
                  <a:pt x="0" y="1622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"/>
          <p:cNvSpPr/>
          <p:nvPr/>
        </p:nvSpPr>
        <p:spPr>
          <a:xfrm>
            <a:off x="6790172" y="6191968"/>
            <a:ext cx="4491099" cy="1412655"/>
          </a:xfrm>
          <a:custGeom>
            <a:avLst/>
            <a:gdLst/>
            <a:ahLst/>
            <a:cxnLst/>
            <a:rect l="l" t="t" r="r" b="b"/>
            <a:pathLst>
              <a:path w="4491099" h="1412655" extrusionOk="0">
                <a:moveTo>
                  <a:pt x="0" y="0"/>
                </a:moveTo>
                <a:lnTo>
                  <a:pt x="4491099" y="0"/>
                </a:lnTo>
                <a:lnTo>
                  <a:pt x="4491099" y="1412655"/>
                </a:lnTo>
                <a:lnTo>
                  <a:pt x="0" y="1412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/>
          <p:nvPr/>
        </p:nvSpPr>
        <p:spPr>
          <a:xfrm>
            <a:off x="11856093" y="6191968"/>
            <a:ext cx="4491099" cy="1412655"/>
          </a:xfrm>
          <a:custGeom>
            <a:avLst/>
            <a:gdLst/>
            <a:ahLst/>
            <a:cxnLst/>
            <a:rect l="l" t="t" r="r" b="b"/>
            <a:pathLst>
              <a:path w="4491099" h="1412655" extrusionOk="0">
                <a:moveTo>
                  <a:pt x="0" y="0"/>
                </a:moveTo>
                <a:lnTo>
                  <a:pt x="4491100" y="0"/>
                </a:lnTo>
                <a:lnTo>
                  <a:pt x="4491100" y="1412655"/>
                </a:lnTo>
                <a:lnTo>
                  <a:pt x="0" y="1412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3338783" y="9111887"/>
            <a:ext cx="1856779" cy="434738"/>
          </a:xfrm>
          <a:custGeom>
            <a:avLst/>
            <a:gdLst/>
            <a:ahLst/>
            <a:cxnLst/>
            <a:rect l="l" t="t" r="r" b="b"/>
            <a:pathLst>
              <a:path w="1856779" h="434738" extrusionOk="0">
                <a:moveTo>
                  <a:pt x="0" y="0"/>
                </a:moveTo>
                <a:lnTo>
                  <a:pt x="1856779" y="0"/>
                </a:lnTo>
                <a:lnTo>
                  <a:pt x="1856779" y="434738"/>
                </a:lnTo>
                <a:lnTo>
                  <a:pt x="0" y="434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5557596" y="9103466"/>
            <a:ext cx="1967403" cy="515679"/>
          </a:xfrm>
          <a:custGeom>
            <a:avLst/>
            <a:gdLst/>
            <a:ahLst/>
            <a:cxnLst/>
            <a:rect l="l" t="t" r="r" b="b"/>
            <a:pathLst>
              <a:path w="1967403" h="515679" extrusionOk="0">
                <a:moveTo>
                  <a:pt x="0" y="0"/>
                </a:moveTo>
                <a:lnTo>
                  <a:pt x="1967403" y="0"/>
                </a:lnTo>
                <a:lnTo>
                  <a:pt x="1967403" y="515680"/>
                </a:lnTo>
                <a:lnTo>
                  <a:pt x="0" y="515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4"/>
          <p:cNvSpPr/>
          <p:nvPr/>
        </p:nvSpPr>
        <p:spPr>
          <a:xfrm>
            <a:off x="7839324" y="9168653"/>
            <a:ext cx="1207971" cy="356135"/>
          </a:xfrm>
          <a:custGeom>
            <a:avLst/>
            <a:gdLst/>
            <a:ahLst/>
            <a:cxnLst/>
            <a:rect l="l" t="t" r="r" b="b"/>
            <a:pathLst>
              <a:path w="1207971" h="356135" extrusionOk="0">
                <a:moveTo>
                  <a:pt x="0" y="0"/>
                </a:moveTo>
                <a:lnTo>
                  <a:pt x="1207971" y="0"/>
                </a:lnTo>
                <a:lnTo>
                  <a:pt x="1207971" y="356135"/>
                </a:lnTo>
                <a:lnTo>
                  <a:pt x="0" y="356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4"/>
          <p:cNvSpPr/>
          <p:nvPr/>
        </p:nvSpPr>
        <p:spPr>
          <a:xfrm>
            <a:off x="9518812" y="9043036"/>
            <a:ext cx="969634" cy="607368"/>
          </a:xfrm>
          <a:custGeom>
            <a:avLst/>
            <a:gdLst/>
            <a:ahLst/>
            <a:cxnLst/>
            <a:rect l="l" t="t" r="r" b="b"/>
            <a:pathLst>
              <a:path w="969634" h="607368" extrusionOk="0">
                <a:moveTo>
                  <a:pt x="0" y="0"/>
                </a:moveTo>
                <a:lnTo>
                  <a:pt x="969634" y="0"/>
                </a:lnTo>
                <a:lnTo>
                  <a:pt x="969634" y="607368"/>
                </a:lnTo>
                <a:lnTo>
                  <a:pt x="0" y="607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11014041" y="9111887"/>
            <a:ext cx="1500639" cy="525849"/>
          </a:xfrm>
          <a:custGeom>
            <a:avLst/>
            <a:gdLst/>
            <a:ahLst/>
            <a:cxnLst/>
            <a:rect l="l" t="t" r="r" b="b"/>
            <a:pathLst>
              <a:path w="1500639" h="525849" extrusionOk="0">
                <a:moveTo>
                  <a:pt x="0" y="0"/>
                </a:moveTo>
                <a:lnTo>
                  <a:pt x="1500640" y="0"/>
                </a:lnTo>
                <a:lnTo>
                  <a:pt x="1500640" y="525849"/>
                </a:lnTo>
                <a:lnTo>
                  <a:pt x="0" y="5258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12876631" y="9059013"/>
            <a:ext cx="1721934" cy="591391"/>
          </a:xfrm>
          <a:custGeom>
            <a:avLst/>
            <a:gdLst/>
            <a:ahLst/>
            <a:cxnLst/>
            <a:rect l="l" t="t" r="r" b="b"/>
            <a:pathLst>
              <a:path w="1721934" h="591391" extrusionOk="0">
                <a:moveTo>
                  <a:pt x="0" y="0"/>
                </a:moveTo>
                <a:lnTo>
                  <a:pt x="1721934" y="0"/>
                </a:lnTo>
                <a:lnTo>
                  <a:pt x="1721934" y="591391"/>
                </a:lnTo>
                <a:lnTo>
                  <a:pt x="0" y="591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14960515" y="8900171"/>
            <a:ext cx="1235334" cy="922270"/>
          </a:xfrm>
          <a:custGeom>
            <a:avLst/>
            <a:gdLst/>
            <a:ahLst/>
            <a:cxnLst/>
            <a:rect l="l" t="t" r="r" b="b"/>
            <a:pathLst>
              <a:path w="1235334" h="922270" extrusionOk="0">
                <a:moveTo>
                  <a:pt x="0" y="0"/>
                </a:moveTo>
                <a:lnTo>
                  <a:pt x="1235334" y="0"/>
                </a:lnTo>
                <a:lnTo>
                  <a:pt x="1235334" y="922270"/>
                </a:lnTo>
                <a:lnTo>
                  <a:pt x="0" y="9222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 txBox="1"/>
          <p:nvPr/>
        </p:nvSpPr>
        <p:spPr>
          <a:xfrm>
            <a:off x="1724251" y="3712365"/>
            <a:ext cx="4432529" cy="94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VLÁDNÍ INSTITUCE,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SAMOSPRÁVY</a:t>
            </a:r>
            <a:endParaRPr/>
          </a:p>
        </p:txBody>
      </p:sp>
      <p:sp>
        <p:nvSpPr>
          <p:cNvPr id="155" name="Google Shape;155;p4"/>
          <p:cNvSpPr txBox="1"/>
          <p:nvPr/>
        </p:nvSpPr>
        <p:spPr>
          <a:xfrm>
            <a:off x="6790172" y="3610654"/>
            <a:ext cx="4491099" cy="94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UNIVERZITY, 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VÝZKUMNÉ INSTITUCE</a:t>
            </a:r>
            <a:endParaRPr/>
          </a:p>
        </p:txBody>
      </p:sp>
      <p:sp>
        <p:nvSpPr>
          <p:cNvPr id="156" name="Google Shape;156;p4"/>
          <p:cNvSpPr txBox="1"/>
          <p:nvPr/>
        </p:nvSpPr>
        <p:spPr>
          <a:xfrm>
            <a:off x="11856093" y="3930015"/>
            <a:ext cx="449109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SOUKROMÉ FIRMY</a:t>
            </a:r>
            <a:endParaRPr dirty="0"/>
          </a:p>
        </p:txBody>
      </p:sp>
      <p:sp>
        <p:nvSpPr>
          <p:cNvPr id="157" name="Google Shape;157;p4"/>
          <p:cNvSpPr txBox="1"/>
          <p:nvPr/>
        </p:nvSpPr>
        <p:spPr>
          <a:xfrm>
            <a:off x="2665379" y="1765455"/>
            <a:ext cx="12740685" cy="11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600" b="1" dirty="0">
                <a:solidFill>
                  <a:srgbClr val="18072B"/>
                </a:solidFill>
                <a:latin typeface="Roboto"/>
                <a:ea typeface="Roboto"/>
                <a:cs typeface="Roboto"/>
                <a:sym typeface="Roboto"/>
              </a:rPr>
              <a:t>Inovační ekosystém a partneři</a:t>
            </a:r>
            <a:endParaRPr dirty="0"/>
          </a:p>
        </p:txBody>
      </p:sp>
      <p:sp>
        <p:nvSpPr>
          <p:cNvPr id="158" name="Google Shape;158;p4"/>
          <p:cNvSpPr txBox="1"/>
          <p:nvPr/>
        </p:nvSpPr>
        <p:spPr>
          <a:xfrm>
            <a:off x="6790172" y="6637310"/>
            <a:ext cx="449109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NEZISKOVÉ ORGANIZACE</a:t>
            </a:r>
            <a:endParaRPr/>
          </a:p>
        </p:txBody>
      </p:sp>
      <p:sp>
        <p:nvSpPr>
          <p:cNvPr id="159" name="Google Shape;159;p4"/>
          <p:cNvSpPr txBox="1"/>
          <p:nvPr/>
        </p:nvSpPr>
        <p:spPr>
          <a:xfrm>
            <a:off x="11856093" y="6637310"/>
            <a:ext cx="449109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OBČANÉ</a:t>
            </a:r>
            <a:endParaRPr/>
          </a:p>
        </p:txBody>
      </p:sp>
      <p:sp>
        <p:nvSpPr>
          <p:cNvPr id="160" name="Google Shape;160;p4"/>
          <p:cNvSpPr txBox="1"/>
          <p:nvPr/>
        </p:nvSpPr>
        <p:spPr>
          <a:xfrm>
            <a:off x="526953" y="9094306"/>
            <a:ext cx="2613936" cy="42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99" b="1">
                <a:solidFill>
                  <a:srgbClr val="18072B"/>
                </a:solidFill>
                <a:latin typeface="Proxima Nova"/>
                <a:ea typeface="Proxima Nova"/>
                <a:cs typeface="Proxima Nova"/>
                <a:sym typeface="Proxima Nova"/>
              </a:rPr>
              <a:t>Partneři projektu:</a:t>
            </a:r>
            <a:endParaRPr/>
          </a:p>
        </p:txBody>
      </p:sp>
      <p:sp>
        <p:nvSpPr>
          <p:cNvPr id="161" name="Google Shape;161;p4"/>
          <p:cNvSpPr/>
          <p:nvPr/>
        </p:nvSpPr>
        <p:spPr>
          <a:xfrm>
            <a:off x="1785014" y="6191968"/>
            <a:ext cx="4491099" cy="1412655"/>
          </a:xfrm>
          <a:custGeom>
            <a:avLst/>
            <a:gdLst/>
            <a:ahLst/>
            <a:cxnLst/>
            <a:rect l="l" t="t" r="r" b="b"/>
            <a:pathLst>
              <a:path w="4491099" h="1412655" extrusionOk="0">
                <a:moveTo>
                  <a:pt x="0" y="0"/>
                </a:moveTo>
                <a:lnTo>
                  <a:pt x="4491099" y="0"/>
                </a:lnTo>
                <a:lnTo>
                  <a:pt x="4491099" y="1412655"/>
                </a:lnTo>
                <a:lnTo>
                  <a:pt x="0" y="1412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 txBox="1"/>
          <p:nvPr/>
        </p:nvSpPr>
        <p:spPr>
          <a:xfrm>
            <a:off x="1785014" y="6399185"/>
            <a:ext cx="4491099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7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AGENTURY: JIC a JINAG</a:t>
            </a:r>
            <a:endParaRPr dirty="0"/>
          </a:p>
        </p:txBody>
      </p:sp>
      <p:sp>
        <p:nvSpPr>
          <p:cNvPr id="163" name="Google Shape;163;p4"/>
          <p:cNvSpPr/>
          <p:nvPr/>
        </p:nvSpPr>
        <p:spPr>
          <a:xfrm>
            <a:off x="-1" y="1257118"/>
            <a:ext cx="4030563" cy="173841"/>
          </a:xfrm>
          <a:custGeom>
            <a:avLst/>
            <a:gdLst/>
            <a:ahLst/>
            <a:cxnLst/>
            <a:rect l="l" t="t" r="r" b="b"/>
            <a:pathLst>
              <a:path w="6873872" h="162473" extrusionOk="0">
                <a:moveTo>
                  <a:pt x="0" y="0"/>
                </a:moveTo>
                <a:lnTo>
                  <a:pt x="6873873" y="0"/>
                </a:lnTo>
                <a:lnTo>
                  <a:pt x="6873873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l="-70543" t="65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75154B40-4D4A-AB60-D58C-7B8AA2837502}"/>
              </a:ext>
            </a:extLst>
          </p:cNvPr>
          <p:cNvSpPr/>
          <p:nvPr/>
        </p:nvSpPr>
        <p:spPr>
          <a:xfrm>
            <a:off x="3618272" y="1101434"/>
            <a:ext cx="9436178" cy="60442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700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E3088929-ABF0-BB18-0759-4A1B228C9D6B}"/>
              </a:ext>
            </a:extLst>
          </p:cNvPr>
          <p:cNvSpPr/>
          <p:nvPr/>
        </p:nvSpPr>
        <p:spPr>
          <a:xfrm>
            <a:off x="3501781" y="2082746"/>
            <a:ext cx="4951643" cy="3600450"/>
          </a:xfrm>
          <a:prstGeom prst="ellipse">
            <a:avLst/>
          </a:prstGeom>
          <a:solidFill>
            <a:srgbClr val="E9DF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70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9F6E64D-1403-3461-5084-4D594258579A}"/>
              </a:ext>
            </a:extLst>
          </p:cNvPr>
          <p:cNvSpPr/>
          <p:nvPr/>
        </p:nvSpPr>
        <p:spPr>
          <a:xfrm>
            <a:off x="9471061" y="2396225"/>
            <a:ext cx="4516592" cy="3286971"/>
          </a:xfrm>
          <a:prstGeom prst="rect">
            <a:avLst/>
          </a:prstGeom>
          <a:solidFill>
            <a:srgbClr val="E9DF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70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8BA1DAD-EB43-B171-18CF-278B72A71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782" y="3225298"/>
            <a:ext cx="4118538" cy="120016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2A70FD6-A75D-1E51-FFAC-4BDF26687124}"/>
              </a:ext>
            </a:extLst>
          </p:cNvPr>
          <p:cNvSpPr txBox="1"/>
          <p:nvPr/>
        </p:nvSpPr>
        <p:spPr>
          <a:xfrm>
            <a:off x="4065500" y="4419917"/>
            <a:ext cx="3744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/>
              <a:t>EKOSYSTÉM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BCF40E63-6382-8E6F-B65C-64B5B4A6E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766" y="3253522"/>
            <a:ext cx="4118538" cy="1200161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BBAE5B6-3345-DBE3-3584-4003EC7A18E6}"/>
              </a:ext>
            </a:extLst>
          </p:cNvPr>
          <p:cNvSpPr txBox="1"/>
          <p:nvPr/>
        </p:nvSpPr>
        <p:spPr>
          <a:xfrm>
            <a:off x="9711722" y="4385075"/>
            <a:ext cx="4218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/>
              <a:t>ENVIROMENT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6C50D49-49D8-B401-BDCA-44B3AD33575E}"/>
              </a:ext>
            </a:extLst>
          </p:cNvPr>
          <p:cNvSpPr txBox="1"/>
          <p:nvPr/>
        </p:nvSpPr>
        <p:spPr>
          <a:xfrm>
            <a:off x="8354374" y="2934819"/>
            <a:ext cx="10182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200" dirty="0"/>
              <a:t>+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B8DC975-4576-912F-78E7-235CF94A01C6}"/>
              </a:ext>
            </a:extLst>
          </p:cNvPr>
          <p:cNvSpPr txBox="1"/>
          <p:nvPr/>
        </p:nvSpPr>
        <p:spPr>
          <a:xfrm>
            <a:off x="356616" y="532218"/>
            <a:ext cx="320066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200" b="1" dirty="0"/>
              <a:t>#brnoregion</a:t>
            </a:r>
          </a:p>
          <a:p>
            <a:endParaRPr lang="cs-CZ" sz="1200" dirty="0"/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 err="1"/>
              <a:t>SmB</a:t>
            </a:r>
            <a:r>
              <a:rPr lang="cs-CZ" sz="2700" dirty="0"/>
              <a:t>, </a:t>
            </a:r>
            <a:r>
              <a:rPr lang="cs-CZ" sz="2700" dirty="0" err="1"/>
              <a:t>JmK</a:t>
            </a:r>
            <a:endParaRPr lang="cs-CZ" sz="2700" dirty="0"/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městské firmy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univerzity, Akademie věd…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spin-</a:t>
            </a:r>
            <a:r>
              <a:rPr lang="cs-CZ" sz="2700" dirty="0" err="1"/>
              <a:t>offy</a:t>
            </a:r>
            <a:endParaRPr lang="cs-CZ" sz="2700" dirty="0"/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JIC, JINAG…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hospodářské komory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start-upy, SME…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velké firmy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NGO, veřejnost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endParaRPr lang="cs-CZ" sz="2700" dirty="0"/>
          </a:p>
          <a:p>
            <a:endParaRPr lang="cs-CZ" sz="2700" dirty="0"/>
          </a:p>
          <a:p>
            <a:endParaRPr lang="cs-CZ" sz="27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2AED738-E6AA-EC2F-A649-D706E557D4BF}"/>
              </a:ext>
            </a:extLst>
          </p:cNvPr>
          <p:cNvSpPr txBox="1"/>
          <p:nvPr/>
        </p:nvSpPr>
        <p:spPr>
          <a:xfrm>
            <a:off x="14326157" y="395663"/>
            <a:ext cx="3820112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200" b="1" dirty="0"/>
              <a:t>#bvv</a:t>
            </a:r>
          </a:p>
          <a:p>
            <a:r>
              <a:rPr lang="cs-CZ" sz="4200" b="1" dirty="0"/>
              <a:t>#brnocity</a:t>
            </a:r>
          </a:p>
          <a:p>
            <a:endParaRPr lang="cs-CZ" sz="1200" dirty="0"/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areál BVV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Open 5G Hub Brno testovací zóna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 err="1"/>
              <a:t>FutureZone</a:t>
            </a:r>
            <a:r>
              <a:rPr lang="cs-CZ" sz="2700" dirty="0"/>
              <a:t> Polygon testovací zóna mobilita a drony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veletrhy URBIS, MSV, </a:t>
            </a:r>
            <a:r>
              <a:rPr lang="cs-CZ" sz="2700" dirty="0" err="1"/>
              <a:t>Amper</a:t>
            </a:r>
            <a:r>
              <a:rPr lang="cs-CZ" sz="2700" dirty="0"/>
              <a:t>, </a:t>
            </a:r>
            <a:r>
              <a:rPr lang="cs-CZ" sz="2700" dirty="0" err="1"/>
              <a:t>Agrishow</a:t>
            </a:r>
            <a:r>
              <a:rPr lang="cs-CZ" sz="2700" dirty="0"/>
              <a:t>, Stavební veletrhy, IDET… 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areály městských firem a městské prostředí</a:t>
            </a:r>
          </a:p>
          <a:p>
            <a:endParaRPr lang="cs-CZ" sz="2700" dirty="0"/>
          </a:p>
          <a:p>
            <a:endParaRPr lang="cs-CZ" sz="2700" dirty="0"/>
          </a:p>
          <a:p>
            <a:endParaRPr lang="cs-CZ" sz="2700" dirty="0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89769703-8DC1-7EAA-9B51-9416BD34C8EF}"/>
              </a:ext>
            </a:extLst>
          </p:cNvPr>
          <p:cNvCxnSpPr>
            <a:cxnSpLocks/>
          </p:cNvCxnSpPr>
          <p:nvPr/>
        </p:nvCxnSpPr>
        <p:spPr>
          <a:xfrm>
            <a:off x="3242718" y="2090970"/>
            <a:ext cx="748638" cy="7466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601AB471-B4C1-5C28-542B-946D197947F6}"/>
              </a:ext>
            </a:extLst>
          </p:cNvPr>
          <p:cNvSpPr txBox="1"/>
          <p:nvPr/>
        </p:nvSpPr>
        <p:spPr>
          <a:xfrm>
            <a:off x="4520889" y="532218"/>
            <a:ext cx="8179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PROPOJENÍ VŠECH PRVKŮ</a:t>
            </a:r>
          </a:p>
          <a:p>
            <a:pPr algn="ctr"/>
            <a:r>
              <a:rPr lang="cs-CZ" sz="3600" b="1" dirty="0"/>
              <a:t>REGIONÁLNÍHO INOVAČNÍHO EKOSYSTÉMU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F41D39A-2342-E910-4C43-882226FCA2F5}"/>
              </a:ext>
            </a:extLst>
          </p:cNvPr>
          <p:cNvSpPr txBox="1"/>
          <p:nvPr/>
        </p:nvSpPr>
        <p:spPr>
          <a:xfrm>
            <a:off x="4442757" y="5899140"/>
            <a:ext cx="8179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ŠKÁLOVÁNÍ NA NÁRODNÍ, EVROPSKOU A SVĚTOVOU ÚROVEŇ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87B68F6D-311A-14B3-F670-34D2E4D7722E}"/>
              </a:ext>
            </a:extLst>
          </p:cNvPr>
          <p:cNvSpPr txBox="1"/>
          <p:nvPr/>
        </p:nvSpPr>
        <p:spPr>
          <a:xfrm>
            <a:off x="462315" y="7327526"/>
            <a:ext cx="5492736" cy="290848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600" b="1" dirty="0"/>
              <a:t>CZ</a:t>
            </a:r>
          </a:p>
          <a:p>
            <a:endParaRPr lang="cs-CZ" sz="1200" dirty="0"/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MPO, MMR, MŽP, MD…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 err="1"/>
              <a:t>Czechtrade</a:t>
            </a:r>
            <a:r>
              <a:rPr lang="cs-CZ" sz="2700" dirty="0"/>
              <a:t>, </a:t>
            </a:r>
            <a:r>
              <a:rPr lang="cs-CZ" sz="2700" dirty="0" err="1"/>
              <a:t>Czechinvest</a:t>
            </a:r>
            <a:endParaRPr lang="cs-CZ" sz="2700" dirty="0"/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ostatní inovační centra a regiony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univerzity v jiných krajích</a:t>
            </a:r>
          </a:p>
        </p:txBody>
      </p:sp>
      <p:sp>
        <p:nvSpPr>
          <p:cNvPr id="27" name="Šipka: obousměrná vodorovná 26">
            <a:extLst>
              <a:ext uri="{FF2B5EF4-FFF2-40B4-BE49-F238E27FC236}">
                <a16:creationId xmlns:a16="http://schemas.microsoft.com/office/drawing/2014/main" id="{C92254F3-320B-B215-B52F-AC3FDE2CCAD8}"/>
              </a:ext>
            </a:extLst>
          </p:cNvPr>
          <p:cNvSpPr/>
          <p:nvPr/>
        </p:nvSpPr>
        <p:spPr>
          <a:xfrm rot="18475354">
            <a:off x="4316372" y="7384515"/>
            <a:ext cx="1472799" cy="587832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70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E98C4CA0-ECF7-C890-4243-FE347D2BB3E5}"/>
              </a:ext>
            </a:extLst>
          </p:cNvPr>
          <p:cNvSpPr txBox="1"/>
          <p:nvPr/>
        </p:nvSpPr>
        <p:spPr>
          <a:xfrm>
            <a:off x="6816960" y="7805396"/>
            <a:ext cx="5492736" cy="207749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600" b="1" dirty="0"/>
              <a:t>EU</a:t>
            </a:r>
          </a:p>
          <a:p>
            <a:endParaRPr lang="cs-CZ" sz="1200" dirty="0"/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zastoupení </a:t>
            </a:r>
            <a:r>
              <a:rPr lang="cs-CZ" sz="2700" dirty="0" err="1"/>
              <a:t>JmK</a:t>
            </a:r>
            <a:r>
              <a:rPr lang="cs-CZ" sz="2700" dirty="0"/>
              <a:t> při EU, EIT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evropské regiony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zahraniční univerzity</a:t>
            </a:r>
          </a:p>
        </p:txBody>
      </p:sp>
      <p:sp>
        <p:nvSpPr>
          <p:cNvPr id="30" name="Šipka: obousměrná vodorovná 29">
            <a:extLst>
              <a:ext uri="{FF2B5EF4-FFF2-40B4-BE49-F238E27FC236}">
                <a16:creationId xmlns:a16="http://schemas.microsoft.com/office/drawing/2014/main" id="{D709781A-6417-5DE5-D729-A6097891EB7A}"/>
              </a:ext>
            </a:extLst>
          </p:cNvPr>
          <p:cNvSpPr/>
          <p:nvPr/>
        </p:nvSpPr>
        <p:spPr>
          <a:xfrm rot="16200000">
            <a:off x="8027774" y="7696139"/>
            <a:ext cx="1049382" cy="587832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70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7A00904-A7B7-B137-C45B-715929223B85}"/>
              </a:ext>
            </a:extLst>
          </p:cNvPr>
          <p:cNvSpPr txBox="1"/>
          <p:nvPr/>
        </p:nvSpPr>
        <p:spPr>
          <a:xfrm>
            <a:off x="12737016" y="7835357"/>
            <a:ext cx="5088669" cy="207749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Global</a:t>
            </a:r>
            <a:endParaRPr lang="cs-CZ" sz="3600" b="1" dirty="0"/>
          </a:p>
          <a:p>
            <a:endParaRPr lang="cs-CZ" sz="1200" dirty="0"/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SCEWC Barcelona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obchodní mise USA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cs-CZ" sz="2700" dirty="0"/>
              <a:t>zahraniční veletrhy, Expo</a:t>
            </a:r>
          </a:p>
        </p:txBody>
      </p:sp>
      <p:sp>
        <p:nvSpPr>
          <p:cNvPr id="34" name="Šipka: obousměrná vodorovná 33">
            <a:extLst>
              <a:ext uri="{FF2B5EF4-FFF2-40B4-BE49-F238E27FC236}">
                <a16:creationId xmlns:a16="http://schemas.microsoft.com/office/drawing/2014/main" id="{F6250D5E-02ED-C666-35C4-03F435D786F4}"/>
              </a:ext>
            </a:extLst>
          </p:cNvPr>
          <p:cNvSpPr/>
          <p:nvPr/>
        </p:nvSpPr>
        <p:spPr>
          <a:xfrm rot="13809917">
            <a:off x="11343182" y="7392303"/>
            <a:ext cx="1472799" cy="587832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700"/>
          </a:p>
        </p:txBody>
      </p:sp>
    </p:spTree>
    <p:extLst>
      <p:ext uri="{BB962C8B-B14F-4D97-AF65-F5344CB8AC3E}">
        <p14:creationId xmlns:p14="http://schemas.microsoft.com/office/powerpoint/2010/main" val="3561568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5A468-49F3-1D2D-F152-F0C0D1889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4B24A9C-E002-D835-5D5E-90196C858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2458700" cy="1989137"/>
          </a:xfrm>
        </p:spPr>
        <p:txBody>
          <a:bodyPr/>
          <a:lstStyle/>
          <a:p>
            <a:r>
              <a:rPr lang="cs-CZ" dirty="0" err="1"/>
              <a:t>Unique</a:t>
            </a:r>
            <a:r>
              <a:rPr lang="cs-CZ" dirty="0"/>
              <a:t> </a:t>
            </a:r>
            <a:r>
              <a:rPr lang="cs-CZ" dirty="0" err="1"/>
              <a:t>Value</a:t>
            </a:r>
            <a:r>
              <a:rPr lang="cs-CZ" dirty="0"/>
              <a:t> </a:t>
            </a:r>
            <a:r>
              <a:rPr lang="cs-CZ" dirty="0" err="1"/>
              <a:t>Proposition</a:t>
            </a:r>
            <a:r>
              <a:rPr lang="cs-CZ" dirty="0"/>
              <a:t> </a:t>
            </a:r>
          </a:p>
        </p:txBody>
      </p:sp>
      <p:sp>
        <p:nvSpPr>
          <p:cNvPr id="7" name="Zástupný symbol pro tabulku 2">
            <a:extLst>
              <a:ext uri="{FF2B5EF4-FFF2-40B4-BE49-F238E27FC236}">
                <a16:creationId xmlns:a16="http://schemas.microsoft.com/office/drawing/2014/main" id="{F40D4465-81E8-DE6B-72A9-48C701C8099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57300" y="1638300"/>
            <a:ext cx="15773400" cy="86487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3200" b="1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Důvody, proč je BVV </a:t>
            </a:r>
            <a:r>
              <a:rPr lang="cs-CZ" sz="3200" b="1" dirty="0" err="1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Living</a:t>
            </a:r>
            <a:r>
              <a:rPr lang="cs-CZ" sz="3200" b="1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cs-CZ" sz="3200" b="1" dirty="0" err="1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lab</a:t>
            </a:r>
            <a:r>
              <a:rPr lang="cs-CZ" sz="3200" b="1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 jedinečný:</a:t>
            </a:r>
            <a:endParaRPr lang="cs-CZ" sz="3200" dirty="0"/>
          </a:p>
          <a:p>
            <a:pPr marL="0" indent="0">
              <a:buNone/>
            </a:pPr>
            <a:r>
              <a:rPr lang="cs-CZ" b="1" dirty="0"/>
              <a:t>1. Nejsilnější konsorcium městských firem v ČR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➡ Synergie energetiky, odpadů, mobility a eventového zázemí </a:t>
            </a:r>
            <a:r>
              <a:rPr lang="cs-CZ" b="1" dirty="0"/>
              <a:t>nemá v ČR ani regionu obdoby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2. Unikátní testovací prostředí – BVV jako </a:t>
            </a:r>
            <a:r>
              <a:rPr lang="cs-CZ" b="1" dirty="0" err="1"/>
              <a:t>semi</a:t>
            </a:r>
            <a:r>
              <a:rPr lang="cs-CZ" b="1" dirty="0"/>
              <a:t>-kontrolované „město ve městě“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➡ Areál BVV je největší </a:t>
            </a:r>
            <a:r>
              <a:rPr lang="cs-CZ" dirty="0" err="1"/>
              <a:t>urban</a:t>
            </a:r>
            <a:r>
              <a:rPr lang="cs-CZ" dirty="0"/>
              <a:t> </a:t>
            </a:r>
            <a:r>
              <a:rPr lang="cs-CZ" dirty="0" err="1"/>
              <a:t>testbed</a:t>
            </a:r>
            <a:r>
              <a:rPr lang="cs-CZ" dirty="0"/>
              <a:t> v Česku: žádný jiný český </a:t>
            </a:r>
            <a:r>
              <a:rPr lang="cs-CZ" dirty="0" err="1"/>
              <a:t>living</a:t>
            </a:r>
            <a:r>
              <a:rPr lang="cs-CZ" dirty="0"/>
              <a:t> </a:t>
            </a:r>
            <a:r>
              <a:rPr lang="cs-CZ" dirty="0" err="1"/>
              <a:t>lab</a:t>
            </a:r>
            <a:r>
              <a:rPr lang="cs-CZ" dirty="0"/>
              <a:t> nemá </a:t>
            </a:r>
            <a:r>
              <a:rPr lang="cs-CZ" b="1" dirty="0"/>
              <a:t>tak rozsáhlé, uzavřené, a přitom veřejné prostředí</a:t>
            </a:r>
            <a:r>
              <a:rPr lang="cs-CZ" dirty="0"/>
              <a:t> pro testování</a:t>
            </a:r>
          </a:p>
          <a:p>
            <a:pPr marL="0" lvl="0" indent="0">
              <a:buNone/>
            </a:pPr>
            <a:r>
              <a:rPr lang="cs-CZ" dirty="0"/>
              <a:t>    ➡ Milion návštěvníků ročně</a:t>
            </a:r>
          </a:p>
          <a:p>
            <a:pPr marL="0" indent="0">
              <a:buNone/>
            </a:pPr>
            <a:r>
              <a:rPr lang="cs-CZ" b="1" dirty="0"/>
              <a:t>3. Spojení </a:t>
            </a:r>
            <a:r>
              <a:rPr lang="cs-CZ" b="1" dirty="0" err="1"/>
              <a:t>testbedu</a:t>
            </a:r>
            <a:r>
              <a:rPr lang="cs-CZ" b="1" dirty="0"/>
              <a:t> s největším veletržním ekosystémem v zemi</a:t>
            </a:r>
            <a:endParaRPr lang="cs-CZ" dirty="0"/>
          </a:p>
          <a:p>
            <a:pPr lvl="0"/>
            <a:r>
              <a:rPr lang="cs-CZ" sz="1800" dirty="0"/>
              <a:t>platformu pro </a:t>
            </a:r>
            <a:r>
              <a:rPr lang="cs-CZ" sz="1800" b="1" dirty="0"/>
              <a:t>demonstrace řešení</a:t>
            </a:r>
            <a:r>
              <a:rPr lang="cs-CZ" sz="1800" dirty="0"/>
              <a:t> na veletrzích (URBIS, MSV, AMPER, IDET…)</a:t>
            </a:r>
          </a:p>
          <a:p>
            <a:pPr lvl="0"/>
            <a:r>
              <a:rPr lang="cs-CZ" sz="1800" dirty="0"/>
              <a:t>přístup k delegacím měst, ministerstev, EU institucí</a:t>
            </a:r>
          </a:p>
          <a:p>
            <a:pPr lvl="0"/>
            <a:r>
              <a:rPr lang="cs-CZ" sz="1800" dirty="0"/>
              <a:t>marketing a PR podporu, která je běžně nedostupná městským laboratořím</a:t>
            </a:r>
          </a:p>
          <a:p>
            <a:pPr marL="0" indent="0">
              <a:buNone/>
            </a:pPr>
            <a:r>
              <a:rPr lang="cs-CZ" dirty="0"/>
              <a:t>    ➡ Firma zde nejen testuje, ale </a:t>
            </a:r>
            <a:r>
              <a:rPr lang="cs-CZ" b="1" dirty="0"/>
              <a:t>okamžitě získává viditelnost a obchodní příležitosti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4. Přímý přístup do provozu městských služeb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➡ Firmy testují technologie tam, kde mají největší dopad – </a:t>
            </a:r>
            <a:r>
              <a:rPr lang="cs-CZ" b="1" dirty="0"/>
              <a:t>v reálných městských systémech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5. Synergie s výzkumem a regionálním inovačním ekosystémem (#brnoregion)</a:t>
            </a:r>
          </a:p>
          <a:p>
            <a:pPr marL="0" indent="0">
              <a:buNone/>
            </a:pPr>
            <a:r>
              <a:rPr lang="cs-CZ" dirty="0"/>
              <a:t>    ➡ Naplňuje strategický cíl RIS3 JMK „#</a:t>
            </a:r>
            <a:r>
              <a:rPr lang="cs-CZ" dirty="0" err="1"/>
              <a:t>brnoregion</a:t>
            </a:r>
            <a:r>
              <a:rPr lang="cs-CZ" dirty="0"/>
              <a:t> jako laboratoř budoucnosti“</a:t>
            </a:r>
          </a:p>
          <a:p>
            <a:pPr marL="0" indent="0">
              <a:buNone/>
            </a:pPr>
            <a:r>
              <a:rPr lang="cs-CZ" dirty="0"/>
              <a:t>    ➡ BVV LL poskytuje </a:t>
            </a:r>
            <a:r>
              <a:rPr lang="cs-CZ" b="1" dirty="0"/>
              <a:t>aplikované prostředí</a:t>
            </a:r>
            <a:r>
              <a:rPr lang="cs-CZ" dirty="0"/>
              <a:t> pro univerzity a výzkumné organizace (VUT, MU, MENDELU, UO, CEITEC, CDV, </a:t>
            </a:r>
            <a:r>
              <a:rPr lang="cs-CZ" dirty="0" err="1"/>
              <a:t>CzechGlobe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b="1" dirty="0"/>
              <a:t>6. Jediný </a:t>
            </a:r>
            <a:r>
              <a:rPr lang="cs-CZ" b="1" dirty="0" err="1"/>
              <a:t>Living</a:t>
            </a:r>
            <a:r>
              <a:rPr lang="cs-CZ" b="1" dirty="0"/>
              <a:t> </a:t>
            </a:r>
            <a:r>
              <a:rPr lang="cs-CZ" b="1" dirty="0" err="1"/>
              <a:t>lab</a:t>
            </a:r>
            <a:r>
              <a:rPr lang="cs-CZ" b="1" dirty="0"/>
              <a:t> v ČR, který kombinuje testování, data a prezentaci</a:t>
            </a:r>
            <a:endParaRPr lang="cs-CZ" dirty="0"/>
          </a:p>
          <a:p>
            <a:pPr marL="0" indent="0">
              <a:buNone/>
            </a:pP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36964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27F504-8833-B322-27A0-87DD22B07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STRATEGICKÝ CÍL 7 RIS3 JMK:</a:t>
            </a:r>
            <a:br>
              <a:rPr lang="cs-CZ" dirty="0"/>
            </a:br>
            <a:r>
              <a:rPr lang="cs-CZ" b="1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#brnoregion jako laboratoř budoucnosti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tabulku 2">
            <a:extLst>
              <a:ext uri="{FF2B5EF4-FFF2-40B4-BE49-F238E27FC236}">
                <a16:creationId xmlns:a16="http://schemas.microsoft.com/office/drawing/2014/main" id="{DFA8899E-D6C1-5197-7085-FD97947E6CD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57300" y="2324100"/>
            <a:ext cx="15773400" cy="7263501"/>
          </a:xfrm>
        </p:spPr>
        <p:txBody>
          <a:bodyPr>
            <a:normAutofit fontScale="92500"/>
          </a:bodyPr>
          <a:lstStyle/>
          <a:p>
            <a:r>
              <a:rPr lang="cs-CZ" dirty="0"/>
              <a:t>Strategický cíl 7 definuje Jihomoravský kraj jako </a:t>
            </a:r>
            <a:r>
              <a:rPr lang="cs-CZ" b="1" dirty="0"/>
              <a:t>živou laboratoř</a:t>
            </a:r>
            <a:r>
              <a:rPr lang="cs-CZ" dirty="0"/>
              <a:t>, která umožňuje testování inovací v reálném prostředí, podporuje propojení veřejné správy, firem a výzkumných organizací a přitahuje pozornost jako progresivní region reagující na globální výzvy.</a:t>
            </a:r>
          </a:p>
          <a:p>
            <a:r>
              <a:rPr lang="cs-CZ" b="1" dirty="0"/>
              <a:t>1. „#</a:t>
            </a:r>
            <a:r>
              <a:rPr lang="cs-CZ" b="1" dirty="0" err="1"/>
              <a:t>brnoregion</a:t>
            </a:r>
            <a:r>
              <a:rPr lang="cs-CZ" b="1" dirty="0"/>
              <a:t> jako viditelná laboratoř inovací“ → BVV LL jako demonstrační platforma</a:t>
            </a:r>
            <a:endParaRPr lang="cs-CZ" dirty="0"/>
          </a:p>
          <a:p>
            <a:r>
              <a:rPr lang="cs-CZ" dirty="0"/>
              <a:t>RIS3 JMK zdůrazňuje, že region má být </a:t>
            </a:r>
            <a:r>
              <a:rPr lang="cs-CZ" b="1" dirty="0"/>
              <a:t>viditelným místem, kde lze inovace testovat a ukazovat v praxi</a:t>
            </a:r>
            <a:r>
              <a:rPr lang="cs-CZ" dirty="0"/>
              <a:t>.</a:t>
            </a:r>
          </a:p>
          <a:p>
            <a:r>
              <a:rPr lang="cs-CZ" b="1" dirty="0"/>
              <a:t>2. „Veřejná správa jako nultý zákazník“ → role městských společností ve spolku</a:t>
            </a:r>
            <a:endParaRPr lang="cs-CZ" dirty="0"/>
          </a:p>
          <a:p>
            <a:r>
              <a:rPr lang="cs-CZ" dirty="0"/>
              <a:t>„Veřejná správa se staví do role nultého zákazníka… a je partnerem pro vývoj a testování nových řešení.“</a:t>
            </a:r>
          </a:p>
          <a:p>
            <a:r>
              <a:rPr lang="cs-CZ" b="1" dirty="0"/>
              <a:t>3. „Ambice být průkopníky a testovat nová řešení“ → BVV LL jako zrychlovač inovací</a:t>
            </a:r>
            <a:endParaRPr lang="cs-CZ" dirty="0"/>
          </a:p>
          <a:p>
            <a:r>
              <a:rPr lang="cs-CZ" dirty="0"/>
              <a:t>„Ekosystém musí mít ambici být průkopníkem a testovat nová řešení.“</a:t>
            </a:r>
          </a:p>
          <a:p>
            <a:r>
              <a:rPr lang="cs-CZ" b="1" dirty="0"/>
              <a:t>4. „Být městem, které je zelené, bezpečné, solidární“ → BVV LL jako katalyzátor klimatické a sociální odolnosti</a:t>
            </a:r>
          </a:p>
          <a:p>
            <a:r>
              <a:rPr lang="cs-CZ" b="1" dirty="0"/>
              <a:t>5. „Region dokáže detekovat výzvy a rozhýbat ekosystém“ → </a:t>
            </a:r>
            <a:r>
              <a:rPr lang="cs-CZ" b="1" dirty="0" err="1"/>
              <a:t>Governance</a:t>
            </a:r>
            <a:r>
              <a:rPr lang="cs-CZ" b="1" dirty="0"/>
              <a:t> BVV LL</a:t>
            </a:r>
            <a:endParaRPr lang="cs-CZ" dirty="0"/>
          </a:p>
          <a:p>
            <a:r>
              <a:rPr lang="cs-CZ" dirty="0"/>
              <a:t>„Ekosystém dává vzniknout řadě partnerství bez bariér mezi sektory.“</a:t>
            </a:r>
          </a:p>
          <a:p>
            <a:r>
              <a:rPr lang="cs-CZ" b="1" dirty="0"/>
              <a:t>6. „</a:t>
            </a:r>
            <a:r>
              <a:rPr lang="cs-CZ" b="1" dirty="0" err="1"/>
              <a:t>Showcase</a:t>
            </a:r>
            <a:r>
              <a:rPr lang="cs-CZ" b="1" dirty="0"/>
              <a:t>, medializace, </a:t>
            </a:r>
            <a:r>
              <a:rPr lang="cs-CZ" b="1" dirty="0" err="1"/>
              <a:t>storytelling</a:t>
            </a:r>
            <a:r>
              <a:rPr lang="cs-CZ" b="1" dirty="0"/>
              <a:t> #brnoregion“ → BVV LL jako výkladní skříň inovací</a:t>
            </a:r>
            <a:endParaRPr lang="cs-CZ" dirty="0"/>
          </a:p>
          <a:p>
            <a:r>
              <a:rPr lang="cs-CZ" dirty="0"/>
              <a:t>„Komunikace #brnoregion posiluje povědomí o příkladech, kdy aktéři reagují na výzvy a uplatňují řešení v praxi.“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825346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DC08F-CDF4-4C37-2327-8A4F18EFD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CF0000-6FB8-2329-C148-C4C329057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PILOTY v klíčových oblastech</a:t>
            </a:r>
          </a:p>
        </p:txBody>
      </p:sp>
      <p:sp>
        <p:nvSpPr>
          <p:cNvPr id="3" name="Zástupný symbol pro tabulku 2">
            <a:extLst>
              <a:ext uri="{FF2B5EF4-FFF2-40B4-BE49-F238E27FC236}">
                <a16:creationId xmlns:a16="http://schemas.microsoft.com/office/drawing/2014/main" id="{0C59FFB5-644C-0D3B-F0C6-5CDFBB27B2A9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57300" y="2324100"/>
            <a:ext cx="15773400" cy="7263501"/>
          </a:xfrm>
        </p:spPr>
        <p:txBody>
          <a:bodyPr>
            <a:normAutofit lnSpcReduction="10000"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b="1" dirty="0"/>
              <a:t>Energetická transformace</a:t>
            </a:r>
            <a:r>
              <a:rPr lang="cs-CZ" dirty="0"/>
              <a:t> (Teplárny Brno – flexibilita, predikce, </a:t>
            </a:r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grids</a:t>
            </a:r>
            <a:r>
              <a:rPr lang="cs-CZ" dirty="0"/>
              <a:t>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b="1" dirty="0"/>
              <a:t>Cirkulární ekonomika</a:t>
            </a:r>
            <a:r>
              <a:rPr lang="cs-CZ" dirty="0"/>
              <a:t> (SAKO Brno – digitalizace sběrné logistiky, třídění)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b="1" dirty="0"/>
              <a:t>Bezpečnost a Smart mobilita</a:t>
            </a:r>
            <a:r>
              <a:rPr lang="cs-CZ" dirty="0"/>
              <a:t> (DPMB – dopravní systémy, bezpečné koridory, autonomní mobilita)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b="1" dirty="0"/>
              <a:t>Digitální dostupnost a data</a:t>
            </a:r>
            <a:r>
              <a:rPr lang="cs-CZ" dirty="0"/>
              <a:t> (BVV – 5G síť, datový hub, </a:t>
            </a:r>
            <a:r>
              <a:rPr lang="cs-CZ" dirty="0" err="1"/>
              <a:t>IoT</a:t>
            </a:r>
            <a:r>
              <a:rPr lang="cs-CZ" dirty="0"/>
              <a:t> infrastruktura)</a:t>
            </a:r>
          </a:p>
          <a:p>
            <a:r>
              <a:rPr lang="cs-CZ" dirty="0"/>
              <a:t>BVV LL zajišťuje, že tato řešení nejsou teoretická, ale </a:t>
            </a:r>
            <a:r>
              <a:rPr lang="cs-CZ" b="1" dirty="0"/>
              <a:t>reálně otestovaná „na lidech a pro lidi“</a:t>
            </a:r>
            <a:endParaRPr lang="cs-CZ" dirty="0"/>
          </a:p>
          <a:p>
            <a:endParaRPr lang="cs-CZ" sz="3200" dirty="0"/>
          </a:p>
          <a:p>
            <a:r>
              <a:rPr lang="cs-CZ" b="1" dirty="0"/>
              <a:t>BVV </a:t>
            </a:r>
            <a:r>
              <a:rPr lang="cs-CZ" b="1" dirty="0" err="1"/>
              <a:t>Living</a:t>
            </a:r>
            <a:r>
              <a:rPr lang="cs-CZ" b="1" dirty="0"/>
              <a:t> </a:t>
            </a:r>
            <a:r>
              <a:rPr lang="cs-CZ" b="1" dirty="0" err="1"/>
              <a:t>Lab</a:t>
            </a:r>
            <a:r>
              <a:rPr lang="cs-CZ" b="1" dirty="0"/>
              <a:t> Brno - implementace Strategického cíle 7 a Specifického cíle 7.1 RIS3 JMK</a:t>
            </a:r>
            <a:br>
              <a:rPr lang="cs-CZ" dirty="0"/>
            </a:b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Testování inovací v reálném městském prostředí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dirty="0"/>
              <a:t>Role veřejné správy jako nultého zákazníka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dirty="0"/>
              <a:t>Propojení firem, výzkumu a městských společností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dirty="0"/>
              <a:t>Vznik strategických partnerství napříč sektory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dirty="0"/>
              <a:t>Demonstrace řešení a budování identity regionu jako živé laboratoře</a:t>
            </a:r>
          </a:p>
          <a:p>
            <a:r>
              <a:rPr lang="cs-CZ" dirty="0"/>
              <a:t>Prostřednictvím „živé laboratoře“ je „</a:t>
            </a:r>
            <a:r>
              <a:rPr lang="cs-CZ" b="1" dirty="0"/>
              <a:t>Brno</a:t>
            </a:r>
            <a:r>
              <a:rPr lang="cs-CZ" dirty="0"/>
              <a:t> </a:t>
            </a:r>
            <a:r>
              <a:rPr lang="cs-CZ" b="1" dirty="0"/>
              <a:t>městem, kde inovace opravdu vznikají, testují se a mění život k lepšímu!“</a:t>
            </a:r>
            <a:r>
              <a:rPr lang="cs-CZ" dirty="0"/>
              <a:t> </a:t>
            </a:r>
            <a:endParaRPr lang="cs-CZ" sz="3200" dirty="0"/>
          </a:p>
          <a:p>
            <a:endParaRPr lang="cs-CZ" sz="3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2846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FCC8C-B9FC-780B-5BC3-29448C974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černobílá, mrak, venku, obloha&#10;&#10;Obsah generovaný pomocí AI může být nesprávný.">
            <a:extLst>
              <a:ext uri="{FF2B5EF4-FFF2-40B4-BE49-F238E27FC236}">
                <a16:creationId xmlns:a16="http://schemas.microsoft.com/office/drawing/2014/main" id="{99A2C0E2-2BF6-8AFF-B9C6-631EF43BE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1" y="0"/>
            <a:ext cx="18287171" cy="10278191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529A88FC-E50D-C2B4-4A29-6742D44C8008}"/>
              </a:ext>
            </a:extLst>
          </p:cNvPr>
          <p:cNvSpPr/>
          <p:nvPr/>
        </p:nvSpPr>
        <p:spPr>
          <a:xfrm>
            <a:off x="16665212" y="8664212"/>
            <a:ext cx="1622788" cy="1622788"/>
          </a:xfrm>
          <a:custGeom>
            <a:avLst/>
            <a:gdLst/>
            <a:ahLst/>
            <a:cxnLst/>
            <a:rect l="l" t="t" r="r" b="b"/>
            <a:pathLst>
              <a:path w="1622788" h="1622788">
                <a:moveTo>
                  <a:pt x="0" y="0"/>
                </a:moveTo>
                <a:lnTo>
                  <a:pt x="1622788" y="0"/>
                </a:lnTo>
                <a:lnTo>
                  <a:pt x="1622788" y="1622788"/>
                </a:lnTo>
                <a:lnTo>
                  <a:pt x="0" y="162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C4F0E7D-B2BB-9593-D1A6-7356D89C7162}"/>
              </a:ext>
            </a:extLst>
          </p:cNvPr>
          <p:cNvSpPr/>
          <p:nvPr/>
        </p:nvSpPr>
        <p:spPr>
          <a:xfrm>
            <a:off x="5202620" y="4481779"/>
            <a:ext cx="8665779" cy="1323439"/>
          </a:xfrm>
          <a:prstGeom prst="rect">
            <a:avLst/>
          </a:prstGeom>
          <a:solidFill>
            <a:srgbClr val="F5F2A9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latin typeface="Chakra Petch" panose="00000500000000000000" pitchFamily="2" charset="-34"/>
                <a:cs typeface="Chakra Petch" panose="00000500000000000000" pitchFamily="2" charset="-34"/>
              </a:rPr>
              <a:t>PROJEKT</a:t>
            </a:r>
            <a:r>
              <a:rPr lang="cs-CZ" sz="8000" b="1" dirty="0">
                <a:latin typeface="Chakra Petch" panose="00000500000000000000" pitchFamily="2" charset="-34"/>
                <a:cs typeface="Chakra Petch" panose="00000500000000000000" pitchFamily="2" charset="-34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1311742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2">
      <a:majorFont>
        <a:latin typeface="Roboto 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</a:spPr>
      <a:bodyPr/>
      <a:lstStyle/>
    </a:spDef>
    <a:txDef>
      <a:spPr>
        <a:noFill/>
      </a:spPr>
      <a:bodyPr wrap="square" rtlCol="0">
        <a:spAutoFit/>
      </a:bodyPr>
      <a:lstStyle>
        <a:defPPr algn="l">
          <a:defRPr sz="2600" dirty="0" smtClean="0">
            <a:latin typeface="Roboto Bold" panose="020B0604020202020204" charset="0"/>
            <a:ea typeface="Roboto Bold" panose="020B060402020202020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2">
      <a:majorFont>
        <a:latin typeface="Roboto 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</a:spPr>
      <a:bodyPr/>
      <a:lstStyle/>
    </a:spDef>
    <a:txDef>
      <a:spPr>
        <a:noFill/>
      </a:spPr>
      <a:bodyPr wrap="square" rtlCol="0">
        <a:spAutoFit/>
      </a:bodyPr>
      <a:lstStyle>
        <a:defPPr algn="l">
          <a:defRPr sz="2600" dirty="0" smtClean="0">
            <a:latin typeface="Roboto Bold" panose="020B0604020202020204" charset="0"/>
            <a:ea typeface="Roboto Bold" panose="020B060402020202020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16892</TotalTime>
  <Words>1055</Words>
  <Application>Microsoft Office PowerPoint</Application>
  <PresentationFormat>Vlastní</PresentationFormat>
  <Paragraphs>144</Paragraphs>
  <Slides>16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16</vt:i4>
      </vt:variant>
    </vt:vector>
  </HeadingPairs>
  <TitlesOfParts>
    <vt:vector size="29" baseType="lpstr">
      <vt:lpstr>Chakra Petch</vt:lpstr>
      <vt:lpstr>Calibri</vt:lpstr>
      <vt:lpstr>Arial</vt:lpstr>
      <vt:lpstr>Proxima Nova Bold</vt:lpstr>
      <vt:lpstr>Roboto</vt:lpstr>
      <vt:lpstr>Wingdings</vt:lpstr>
      <vt:lpstr>League Spartan</vt:lpstr>
      <vt:lpstr>Proxima Nova</vt:lpstr>
      <vt:lpstr>Calibri Light</vt:lpstr>
      <vt:lpstr>Roboto Bold</vt:lpstr>
      <vt:lpstr>Test</vt:lpstr>
      <vt:lpstr>1_Test</vt:lpstr>
      <vt:lpstr>1_Motiv Office</vt:lpstr>
      <vt:lpstr>Prezentace aplikace PowerPoint</vt:lpstr>
      <vt:lpstr>Prezentace aplikace PowerPoint</vt:lpstr>
      <vt:lpstr>VIZE BVV Living lab Brno</vt:lpstr>
      <vt:lpstr>Prezentace aplikace PowerPoint</vt:lpstr>
      <vt:lpstr>Prezentace aplikace PowerPoint</vt:lpstr>
      <vt:lpstr>Unique Value Proposition </vt:lpstr>
      <vt:lpstr>STRATEGICKÝ CÍL 7 RIS3 JMK: #brnoregion jako laboratoř budoucnosti </vt:lpstr>
      <vt:lpstr>PILOTY v klíčových oblastech</vt:lpstr>
      <vt:lpstr>Prezentace aplikace PowerPoint</vt:lpstr>
      <vt:lpstr>Prezentace aplikace PowerPoint</vt:lpstr>
      <vt:lpstr>Prezentace aplikace PowerPoint</vt:lpstr>
      <vt:lpstr>Zapojení do vzniku CZELLaP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Kopie návrhu BVV - Living Lab</dc:title>
  <dc:creator>Svoboda Michal</dc:creator>
  <cp:lastModifiedBy>Zezulkova Marie</cp:lastModifiedBy>
  <cp:revision>394</cp:revision>
  <cp:lastPrinted>2025-12-10T08:29:19Z</cp:lastPrinted>
  <dcterms:created xsi:type="dcterms:W3CDTF">2006-08-16T00:00:00Z</dcterms:created>
  <dcterms:modified xsi:type="dcterms:W3CDTF">2025-12-10T09:56:57Z</dcterms:modified>
  <dc:identifier>DAGGsz8NfG8</dc:identifier>
</cp:coreProperties>
</file>